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52">
          <p15:clr>
            <a:srgbClr val="9AA0A6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jMnO5J3Nz40EbAi94g6VaUs0p87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732" y="54"/>
      </p:cViewPr>
      <p:guideLst>
        <p:guide orient="horz" pos="6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316087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38633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db8bc33e4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6db8bc33e4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1348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6db8bc33e4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6db8bc33e4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6020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db8bc33e4_1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6db8bc33e4_1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3418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58162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db8bc33e4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db8bc33e4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6628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6db8bc33e4_3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6db8bc33e4_3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9121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6db8bc33e4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6db8bc33e4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81831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20131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22044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db8bc33e4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db8bc33e4_2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7939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86969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6db8bc33e4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6db8bc33e4_2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60695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6db8bc33e4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6db8bc33e4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65424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17701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6db8bc33e4_4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6db8bc33e4_4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39823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6db8bc33e4_4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6db8bc33e4_4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66382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6db8bc33e4_4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6db8bc33e4_4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67249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6db8bc33e4_4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g6db8bc33e4_4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21734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6db8bc33e4_6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6db8bc33e4_6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02069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6db8bc33e4_4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g6db8bc33e4_4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35118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6db8bc33e4_6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g6db8bc33e4_6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3762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4634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6db8bc33e4_6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g6db8bc33e4_6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63397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89526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3795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db8bc33e4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6db8bc33e4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8822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3717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db8bc33e4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db8bc33e4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4309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2648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db8bc33e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6db8bc33e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325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1618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VWX-BbYkllQTcv7YXKZVkd4GuN3rKIou/view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</a:pPr>
            <a:r>
              <a:rPr lang="ko-KR" b="1"/>
              <a:t>영화 속에서 인물 식별</a:t>
            </a:r>
            <a:br>
              <a:rPr lang="ko-KR" b="1"/>
            </a:br>
            <a:endParaRPr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db8bc33e4_2_32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사용한 CNN 모델</a:t>
            </a:r>
            <a:endParaRPr/>
          </a:p>
        </p:txBody>
      </p:sp>
      <p:sp>
        <p:nvSpPr>
          <p:cNvPr id="199" name="Google Shape;199;g6db8bc33e4_2_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510300" cy="4581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u="sng"/>
              <a:t>방법 1</a:t>
            </a:r>
            <a:r>
              <a:rPr lang="ko-KR" sz="2400" u="sng"/>
              <a:t>.</a:t>
            </a:r>
            <a:r>
              <a:rPr lang="ko-KR" sz="2400"/>
              <a:t> </a:t>
            </a:r>
            <a:r>
              <a:rPr lang="ko-KR" sz="2400" b="1">
                <a:solidFill>
                  <a:srgbClr val="FF0000"/>
                </a:solidFill>
              </a:rPr>
              <a:t>많은 이미지</a:t>
            </a:r>
            <a:r>
              <a:rPr lang="ko-KR" sz="2400"/>
              <a:t>를 가지고 학습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400"/>
              <a:t>이미지의 종류를 </a:t>
            </a:r>
            <a:r>
              <a:rPr lang="ko-KR" sz="2400" b="1"/>
              <a:t>3개의 클래스</a:t>
            </a:r>
            <a:r>
              <a:rPr lang="ko-KR" sz="2400"/>
              <a:t>로 구분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/>
              <a:t>총 데이터의 개수는 5158 개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u="sng"/>
              <a:t>방법 2</a:t>
            </a:r>
            <a:r>
              <a:rPr lang="ko-KR" sz="2400" u="sng"/>
              <a:t>.</a:t>
            </a:r>
            <a:r>
              <a:rPr lang="ko-KR" sz="2400"/>
              <a:t> </a:t>
            </a:r>
            <a:r>
              <a:rPr lang="ko-KR" sz="2400" b="1">
                <a:solidFill>
                  <a:srgbClr val="0000FF"/>
                </a:solidFill>
              </a:rPr>
              <a:t>Data Augmentation</a:t>
            </a:r>
            <a:r>
              <a:rPr lang="ko-KR" sz="2400"/>
              <a:t>을 사용한 학습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400"/>
              <a:t>이미지의 종류를 </a:t>
            </a:r>
            <a:r>
              <a:rPr lang="ko-KR" sz="2400" b="1"/>
              <a:t>7개의 클래스</a:t>
            </a:r>
            <a:r>
              <a:rPr lang="ko-KR" sz="2400"/>
              <a:t>로 구분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400"/>
              <a:t>총 데이터의 개수는 2005개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/>
              <a:t>공통사항</a:t>
            </a:r>
            <a:r>
              <a:rPr lang="ko-KR" sz="2400"/>
              <a:t>.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/>
              <a:t>이미지 크기 150x150x3로 설정하고 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/>
              <a:t>4개의 Convolution층과 4개의 Dense층으로 구성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0" name="Google Shape;200;g6db8bc33e4_2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8500" y="1690824"/>
            <a:ext cx="4307250" cy="4924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" name="Google Shape;201;g6db8bc33e4_2_32"/>
          <p:cNvCxnSpPr/>
          <p:nvPr/>
        </p:nvCxnSpPr>
        <p:spPr>
          <a:xfrm>
            <a:off x="7147900" y="1964400"/>
            <a:ext cx="13200" cy="203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" name="Google Shape;202;g6db8bc33e4_2_32"/>
          <p:cNvCxnSpPr/>
          <p:nvPr/>
        </p:nvCxnSpPr>
        <p:spPr>
          <a:xfrm>
            <a:off x="7148050" y="4268375"/>
            <a:ext cx="12900" cy="202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6db8bc33e4_2_7"/>
          <p:cNvSpPr txBox="1">
            <a:spLocks noGrp="1"/>
          </p:cNvSpPr>
          <p:nvPr>
            <p:ph type="title"/>
          </p:nvPr>
        </p:nvSpPr>
        <p:spPr>
          <a:xfrm>
            <a:off x="814813" y="-3520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이미지 전처리 과정</a:t>
            </a:r>
            <a:endParaRPr/>
          </a:p>
        </p:txBody>
      </p:sp>
      <p:sp>
        <p:nvSpPr>
          <p:cNvPr id="208" name="Google Shape;208;g6db8bc33e4_2_7"/>
          <p:cNvSpPr txBox="1">
            <a:spLocks noGrp="1"/>
          </p:cNvSpPr>
          <p:nvPr>
            <p:ph type="body" idx="1"/>
          </p:nvPr>
        </p:nvSpPr>
        <p:spPr>
          <a:xfrm>
            <a:off x="1047600" y="144677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" name="Google Shape;209;g6db8bc33e4_2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8675" y="2164500"/>
            <a:ext cx="5867550" cy="87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6db8bc33e4_2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3788" y="3209262"/>
            <a:ext cx="3657625" cy="74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6db8bc33e4_2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8675" y="4089213"/>
            <a:ext cx="6316849" cy="169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6db8bc33e4_2_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8675" y="5919038"/>
            <a:ext cx="6814500" cy="6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6db8bc33e4_2_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48675" y="1405112"/>
            <a:ext cx="1254375" cy="5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6db8bc33e4_2_7"/>
          <p:cNvSpPr txBox="1"/>
          <p:nvPr/>
        </p:nvSpPr>
        <p:spPr>
          <a:xfrm>
            <a:off x="367200" y="1521525"/>
            <a:ext cx="35124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>
                <a:latin typeface="Malgun Gothic"/>
                <a:ea typeface="Malgun Gothic"/>
                <a:cs typeface="Malgun Gothic"/>
                <a:sym typeface="Malgun Gothic"/>
              </a:rPr>
              <a:t>1. 가공할 이미지 사이즈 설정</a:t>
            </a:r>
            <a:endParaRPr sz="22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5" name="Google Shape;215;g6db8bc33e4_2_7"/>
          <p:cNvSpPr txBox="1"/>
          <p:nvPr/>
        </p:nvSpPr>
        <p:spPr>
          <a:xfrm>
            <a:off x="367225" y="2403625"/>
            <a:ext cx="35124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>
                <a:latin typeface="Malgun Gothic"/>
                <a:ea typeface="Malgun Gothic"/>
                <a:cs typeface="Malgun Gothic"/>
                <a:sym typeface="Malgun Gothic"/>
              </a:rPr>
              <a:t>2. 이미지 사이즈 재설정과 255 값으로 정규화</a:t>
            </a:r>
            <a:endParaRPr sz="22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6" name="Google Shape;216;g6db8bc33e4_2_7"/>
          <p:cNvSpPr txBox="1"/>
          <p:nvPr/>
        </p:nvSpPr>
        <p:spPr>
          <a:xfrm>
            <a:off x="367200" y="3329150"/>
            <a:ext cx="3512400" cy="6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>
                <a:latin typeface="Malgun Gothic"/>
                <a:ea typeface="Malgun Gothic"/>
                <a:cs typeface="Malgun Gothic"/>
                <a:sym typeface="Malgun Gothic"/>
              </a:rPr>
              <a:t>3. 경로에 들어있는 파일에 라벨(label) 붙여주기</a:t>
            </a:r>
            <a:endParaRPr sz="22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7" name="Google Shape;217;g6db8bc33e4_2_7"/>
          <p:cNvSpPr txBox="1"/>
          <p:nvPr/>
        </p:nvSpPr>
        <p:spPr>
          <a:xfrm>
            <a:off x="367200" y="4375375"/>
            <a:ext cx="3512400" cy="6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>
                <a:latin typeface="Malgun Gothic"/>
                <a:ea typeface="Malgun Gothic"/>
                <a:cs typeface="Malgun Gothic"/>
                <a:sym typeface="Malgun Gothic"/>
              </a:rPr>
              <a:t>4. Train set, test set으로 나누고 기타 변수 정의</a:t>
            </a:r>
            <a:endParaRPr sz="22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" name="Google Shape;218;g6db8bc33e4_2_7"/>
          <p:cNvSpPr txBox="1"/>
          <p:nvPr/>
        </p:nvSpPr>
        <p:spPr>
          <a:xfrm>
            <a:off x="367225" y="5877000"/>
            <a:ext cx="3903600" cy="9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>
                <a:latin typeface="Malgun Gothic"/>
                <a:ea typeface="Malgun Gothic"/>
                <a:cs typeface="Malgun Gothic"/>
                <a:sym typeface="Malgun Gothic"/>
              </a:rPr>
              <a:t>5. 분류 문제를 다루기 때문에 라벨 값들을 카테고리화</a:t>
            </a:r>
            <a:endParaRPr sz="22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db8bc33e4_16_5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Data Augmentation</a:t>
            </a:r>
            <a:endParaRPr/>
          </a:p>
        </p:txBody>
      </p:sp>
      <p:pic>
        <p:nvPicPr>
          <p:cNvPr id="224" name="Google Shape;224;g6db8bc33e4_16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650" y="1399575"/>
            <a:ext cx="9946699" cy="311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6db8bc33e4_16_5"/>
          <p:cNvSpPr txBox="1"/>
          <p:nvPr/>
        </p:nvSpPr>
        <p:spPr>
          <a:xfrm>
            <a:off x="2032200" y="4546125"/>
            <a:ext cx="8127600" cy="5301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회전이동, 평행이동, 밝기조절, 확대/축소</a:t>
            </a:r>
            <a:endParaRPr sz="2200" b="1"/>
          </a:p>
        </p:txBody>
      </p:sp>
      <p:sp>
        <p:nvSpPr>
          <p:cNvPr id="226" name="Google Shape;226;g6db8bc33e4_16_5"/>
          <p:cNvSpPr txBox="1"/>
          <p:nvPr/>
        </p:nvSpPr>
        <p:spPr>
          <a:xfrm>
            <a:off x="1281450" y="5255175"/>
            <a:ext cx="9629100" cy="12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ko-KR" sz="2000" b="1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서로 다른 위치, 크기 등을 가진 이미지여도 잘 예측</a:t>
            </a:r>
            <a:r>
              <a:rPr lang="ko-KR" sz="20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한다.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ko-KR" sz="20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기존 데이터의 라벨링을 따라가고 형상이 유지되어 생성된 이미지를 추가해서 쓴다고 하더라도 </a:t>
            </a:r>
            <a:r>
              <a:rPr lang="ko-KR" sz="2000" b="1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성능 저하가 없다.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8"/>
          <p:cNvSpPr txBox="1">
            <a:spLocks noGrp="1"/>
          </p:cNvSpPr>
          <p:nvPr>
            <p:ph type="title"/>
          </p:nvPr>
        </p:nvSpPr>
        <p:spPr>
          <a:xfrm>
            <a:off x="838200" y="-2907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Data Augmentation 사용방법</a:t>
            </a:r>
            <a:endParaRPr/>
          </a:p>
        </p:txBody>
      </p:sp>
      <p:sp>
        <p:nvSpPr>
          <p:cNvPr id="232" name="Google Shape;232;p8"/>
          <p:cNvSpPr txBox="1">
            <a:spLocks noGrp="1"/>
          </p:cNvSpPr>
          <p:nvPr>
            <p:ph type="body" idx="1"/>
          </p:nvPr>
        </p:nvSpPr>
        <p:spPr>
          <a:xfrm>
            <a:off x="838213" y="812475"/>
            <a:ext cx="10948200" cy="58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/>
              <a:t>Keras의 ImageDataGenerator를 사용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ko-KR" sz="2400"/>
              <a:t>데이터 스케일 조정 가능</a:t>
            </a: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ko-KR" sz="2400"/>
              <a:t>이미지의 너비나 높이 각도를 비틀어 새로운 이미지를 만들고 데이터 개수를 증가</a:t>
            </a: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ko-KR" sz="2400"/>
              <a:t>이 메서드를 사용하면 디렉토리 파일에서 내부 연산을 통해 데이터를 정제하여 타깃파일을 만들어서 분류할 클래스 생성</a:t>
            </a: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ko-KR" sz="2400"/>
              <a:t>데이터 아규멘테이션을 사용하면 </a:t>
            </a:r>
            <a:r>
              <a:rPr lang="ko-KR" sz="2400" b="1"/>
              <a:t>과대적합</a:t>
            </a:r>
            <a:r>
              <a:rPr lang="ko-KR" sz="2400"/>
              <a:t>을 줄여줌</a:t>
            </a:r>
            <a:endParaRPr sz="2400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33" name="Google Shape;23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4050" y="4844400"/>
            <a:ext cx="6070650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1763" y="2337475"/>
            <a:ext cx="6400175" cy="169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db8bc33e4_2_19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93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영상과 이미지 비교</a:t>
            </a:r>
            <a:endParaRPr/>
          </a:p>
        </p:txBody>
      </p:sp>
      <p:sp>
        <p:nvSpPr>
          <p:cNvPr id="240" name="Google Shape;240;g6db8bc33e4_2_19"/>
          <p:cNvSpPr txBox="1">
            <a:spLocks noGrp="1"/>
          </p:cNvSpPr>
          <p:nvPr>
            <p:ph type="body" idx="1"/>
          </p:nvPr>
        </p:nvSpPr>
        <p:spPr>
          <a:xfrm>
            <a:off x="481600" y="1325700"/>
            <a:ext cx="4727100" cy="2394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2400"/>
              <a:t>얼굴을 인식하고 인식한 이미지 데이터를 ROI 영역으로 잘라서 저장했던 딥러닝 모델에 입력하여 값을 예측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2400" b="1"/>
              <a:t>0</a:t>
            </a:r>
            <a:r>
              <a:rPr lang="ko-KR" sz="2400"/>
              <a:t>은 Daniel Craig, </a:t>
            </a:r>
            <a:r>
              <a:rPr lang="ko-KR" sz="2400" b="1"/>
              <a:t>1</a:t>
            </a:r>
            <a:r>
              <a:rPr lang="ko-KR" sz="2400"/>
              <a:t>은 Chris Evans, </a:t>
            </a:r>
            <a:r>
              <a:rPr lang="ko-KR" sz="2400" b="1"/>
              <a:t>2</a:t>
            </a:r>
            <a:r>
              <a:rPr lang="ko-KR" sz="2400"/>
              <a:t>는 Unknown으로 구분</a:t>
            </a:r>
            <a:endParaRPr sz="2400"/>
          </a:p>
        </p:txBody>
      </p:sp>
      <p:pic>
        <p:nvPicPr>
          <p:cNvPr id="241" name="Google Shape;241;g6db8bc33e4_2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2725" y="1527950"/>
            <a:ext cx="6117226" cy="515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6db8bc33e4_2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9125" y="3818125"/>
            <a:ext cx="2806950" cy="175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6db8bc33e4_2_19"/>
          <p:cNvSpPr txBox="1"/>
          <p:nvPr/>
        </p:nvSpPr>
        <p:spPr>
          <a:xfrm>
            <a:off x="8671350" y="2231000"/>
            <a:ext cx="2509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학습한 모델을 사용하여 이미지의 예측</a:t>
            </a:r>
            <a:endParaRPr b="1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4" name="Google Shape;244;g6db8bc33e4_2_19"/>
          <p:cNvSpPr/>
          <p:nvPr/>
        </p:nvSpPr>
        <p:spPr>
          <a:xfrm>
            <a:off x="5441100" y="2841625"/>
            <a:ext cx="1995900" cy="2370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6db8bc33e4_2_19"/>
          <p:cNvSpPr/>
          <p:nvPr/>
        </p:nvSpPr>
        <p:spPr>
          <a:xfrm>
            <a:off x="5441100" y="4234675"/>
            <a:ext cx="2175600" cy="2370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6db8bc33e4_2_19"/>
          <p:cNvSpPr/>
          <p:nvPr/>
        </p:nvSpPr>
        <p:spPr>
          <a:xfrm>
            <a:off x="5441100" y="5412800"/>
            <a:ext cx="591600" cy="2370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6db8bc33e4_2_19"/>
          <p:cNvSpPr/>
          <p:nvPr/>
        </p:nvSpPr>
        <p:spPr>
          <a:xfrm>
            <a:off x="5441100" y="2411025"/>
            <a:ext cx="2442000" cy="2370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6db8bc33e4_2_19"/>
          <p:cNvSpPr txBox="1"/>
          <p:nvPr/>
        </p:nvSpPr>
        <p:spPr>
          <a:xfrm>
            <a:off x="633675" y="5673900"/>
            <a:ext cx="4511700" cy="9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latin typeface="Malgun Gothic"/>
                <a:ea typeface="Malgun Gothic"/>
                <a:cs typeface="Malgun Gothic"/>
                <a:sym typeface="Malgun Gothic"/>
              </a:rPr>
              <a:t>argmax 함수</a:t>
            </a:r>
            <a:r>
              <a:rPr lang="ko-KR" sz="2400">
                <a:latin typeface="Malgun Gothic"/>
                <a:ea typeface="Malgun Gothic"/>
                <a:cs typeface="Malgun Gothic"/>
                <a:sym typeface="Malgun Gothic"/>
              </a:rPr>
              <a:t>는 최대값이 되는 인덱스를 출력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9" name="Google Shape;249;g6db8bc33e4_2_19"/>
          <p:cNvSpPr txBox="1"/>
          <p:nvPr/>
        </p:nvSpPr>
        <p:spPr>
          <a:xfrm>
            <a:off x="633675" y="3809200"/>
            <a:ext cx="14703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Malgun Gothic"/>
                <a:ea typeface="Malgun Gothic"/>
                <a:cs typeface="Malgun Gothic"/>
                <a:sym typeface="Malgun Gothic"/>
              </a:rPr>
              <a:t>pred_y값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6db8bc33e4_3_12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109458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영상과 이미지 비교(Data Augmentation)</a:t>
            </a:r>
            <a:endParaRPr/>
          </a:p>
        </p:txBody>
      </p:sp>
      <p:sp>
        <p:nvSpPr>
          <p:cNvPr id="255" name="Google Shape;255;g6db8bc33e4_3_12"/>
          <p:cNvSpPr txBox="1">
            <a:spLocks noGrp="1"/>
          </p:cNvSpPr>
          <p:nvPr>
            <p:ph type="body" idx="1"/>
          </p:nvPr>
        </p:nvSpPr>
        <p:spPr>
          <a:xfrm>
            <a:off x="621000" y="1187400"/>
            <a:ext cx="1216800" cy="87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2400"/>
              <a:t>클래스 분류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56" name="Google Shape;256;g6db8bc33e4_3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8025" y="3360275"/>
            <a:ext cx="3104075" cy="30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6db8bc33e4_3_12"/>
          <p:cNvSpPr txBox="1">
            <a:spLocks noGrp="1"/>
          </p:cNvSpPr>
          <p:nvPr>
            <p:ph type="body" idx="1"/>
          </p:nvPr>
        </p:nvSpPr>
        <p:spPr>
          <a:xfrm>
            <a:off x="5693825" y="1173300"/>
            <a:ext cx="5653800" cy="1758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2400"/>
              <a:t>Numpy의 argmax함수를 사용하면 배열 중에서 가장 큰 값(</a:t>
            </a:r>
            <a:r>
              <a:rPr lang="ko-KR" sz="2400" b="1">
                <a:solidFill>
                  <a:srgbClr val="0000FF"/>
                </a:solidFill>
              </a:rPr>
              <a:t>가장 큰 확률값, 즉 정답에 가장 가까운</a:t>
            </a:r>
            <a:r>
              <a:rPr lang="ko-KR" sz="2400"/>
              <a:t>)의 인덱스를 출력한다.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58" name="Google Shape;258;g6db8bc33e4_3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8675" y="2931600"/>
            <a:ext cx="5424125" cy="2121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6db8bc33e4_3_12"/>
          <p:cNvSpPr txBox="1"/>
          <p:nvPr/>
        </p:nvSpPr>
        <p:spPr>
          <a:xfrm>
            <a:off x="621000" y="3360275"/>
            <a:ext cx="1152000" cy="10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형식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0" name="Google Shape;260;g6db8bc33e4_3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1400" y="1325700"/>
            <a:ext cx="2280775" cy="17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db8bc33e4_2_41"/>
          <p:cNvSpPr txBox="1">
            <a:spLocks noGrp="1"/>
          </p:cNvSpPr>
          <p:nvPr>
            <p:ph type="title"/>
          </p:nvPr>
        </p:nvSpPr>
        <p:spPr>
          <a:xfrm>
            <a:off x="838200" y="7620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모델의 정확도 </a:t>
            </a:r>
            <a:endParaRPr/>
          </a:p>
        </p:txBody>
      </p:sp>
      <p:pic>
        <p:nvPicPr>
          <p:cNvPr id="266" name="Google Shape;266;g6db8bc33e4_2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563" y="2081975"/>
            <a:ext cx="9818450" cy="102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6db8bc33e4_2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8300" y="3218900"/>
            <a:ext cx="3438200" cy="34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6db8bc33e4_2_41"/>
          <p:cNvSpPr txBox="1"/>
          <p:nvPr/>
        </p:nvSpPr>
        <p:spPr>
          <a:xfrm>
            <a:off x="8190875" y="4600525"/>
            <a:ext cx="3858300" cy="11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269" name="Google Shape;269;g6db8bc33e4_2_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2950" y="1386650"/>
            <a:ext cx="9883675" cy="6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6db8bc33e4_2_41"/>
          <p:cNvSpPr txBox="1"/>
          <p:nvPr/>
        </p:nvSpPr>
        <p:spPr>
          <a:xfrm>
            <a:off x="7971700" y="3611975"/>
            <a:ext cx="3916200" cy="22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highlight>
                  <a:srgbClr val="FFFFFF"/>
                </a:highlight>
              </a:rPr>
              <a:t>Model 1: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highlight>
                  <a:srgbClr val="FFFFFF"/>
                </a:highlight>
              </a:rPr>
              <a:t>Test loss: 0.372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highlight>
                  <a:srgbClr val="FFFFFF"/>
                </a:highlight>
              </a:rPr>
              <a:t>Test </a:t>
            </a:r>
            <a:r>
              <a:rPr lang="ko-KR" sz="1800" b="1">
                <a:solidFill>
                  <a:srgbClr val="FF0000"/>
                </a:solidFill>
                <a:highlight>
                  <a:srgbClr val="FFFFFF"/>
                </a:highlight>
              </a:rPr>
              <a:t>accuracy</a:t>
            </a:r>
            <a:r>
              <a:rPr lang="ko-KR" sz="1800" b="1">
                <a:solidFill>
                  <a:schemeClr val="dk1"/>
                </a:solidFill>
                <a:highlight>
                  <a:srgbClr val="FFFFFF"/>
                </a:highlight>
              </a:rPr>
              <a:t>: 0.916</a:t>
            </a:r>
            <a:endParaRPr sz="18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highlight>
                  <a:srgbClr val="FFFFFF"/>
                </a:highlight>
              </a:rPr>
              <a:t>Model 2: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highlight>
                  <a:srgbClr val="FFFFFF"/>
                </a:highlight>
              </a:rPr>
              <a:t>Test_generator loss: 0.8379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highlight>
                  <a:srgbClr val="FFFFFF"/>
                </a:highlight>
              </a:rPr>
              <a:t>Test_generator </a:t>
            </a:r>
            <a:r>
              <a:rPr lang="ko-KR" sz="1800" b="1">
                <a:solidFill>
                  <a:srgbClr val="FF0000"/>
                </a:solidFill>
                <a:highlight>
                  <a:srgbClr val="FFFFFF"/>
                </a:highlight>
              </a:rPr>
              <a:t>accuracy</a:t>
            </a:r>
            <a:r>
              <a:rPr lang="ko-KR" sz="1800" b="1">
                <a:solidFill>
                  <a:schemeClr val="dk1"/>
                </a:solidFill>
                <a:highlight>
                  <a:srgbClr val="FFFFFF"/>
                </a:highlight>
              </a:rPr>
              <a:t>: 0.8376</a:t>
            </a:r>
            <a:endParaRPr sz="18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271" name="Google Shape;271;g6db8bc33e4_2_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8175" y="3218900"/>
            <a:ext cx="3000050" cy="347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0"/>
          <p:cNvSpPr txBox="1">
            <a:spLocks noGrp="1"/>
          </p:cNvSpPr>
          <p:nvPr>
            <p:ph type="title"/>
          </p:nvPr>
        </p:nvSpPr>
        <p:spPr>
          <a:xfrm>
            <a:off x="838200" y="762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결과</a:t>
            </a:r>
            <a:endParaRPr/>
          </a:p>
        </p:txBody>
      </p:sp>
      <p:sp>
        <p:nvSpPr>
          <p:cNvPr id="277" name="Google Shape;277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78" name="Google Shape;278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3200" y="4573200"/>
            <a:ext cx="3225400" cy="181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8600" y="1770775"/>
            <a:ext cx="6096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012" y="1532725"/>
            <a:ext cx="5405299" cy="3040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1" name="Google Shape;281;p10"/>
          <p:cNvCxnSpPr/>
          <p:nvPr/>
        </p:nvCxnSpPr>
        <p:spPr>
          <a:xfrm rot="10800000">
            <a:off x="2704275" y="1164875"/>
            <a:ext cx="157200" cy="121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2" name="Google Shape;282;p10"/>
          <p:cNvSpPr txBox="1"/>
          <p:nvPr/>
        </p:nvSpPr>
        <p:spPr>
          <a:xfrm>
            <a:off x="2273200" y="851850"/>
            <a:ext cx="1098600" cy="3663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Model 1</a:t>
            </a:r>
            <a:endParaRPr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83" name="Google Shape;283;p10"/>
          <p:cNvCxnSpPr/>
          <p:nvPr/>
        </p:nvCxnSpPr>
        <p:spPr>
          <a:xfrm rot="10800000">
            <a:off x="8428375" y="1421975"/>
            <a:ext cx="157200" cy="1217100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10"/>
          <p:cNvSpPr txBox="1"/>
          <p:nvPr/>
        </p:nvSpPr>
        <p:spPr>
          <a:xfrm>
            <a:off x="7997300" y="1108950"/>
            <a:ext cx="1098600" cy="3663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Model 2</a:t>
            </a:r>
            <a:endParaRPr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결과</a:t>
            </a:r>
            <a:endParaRPr/>
          </a:p>
        </p:txBody>
      </p:sp>
      <p:sp>
        <p:nvSpPr>
          <p:cNvPr id="290" name="Google Shape;290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91" name="Google Shape;29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2050" y="1825625"/>
            <a:ext cx="6096000" cy="35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325" y="1825625"/>
            <a:ext cx="5532050" cy="35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6db8bc33e4_2_55"/>
          <p:cNvSpPr txBox="1">
            <a:spLocks noGrp="1"/>
          </p:cNvSpPr>
          <p:nvPr>
            <p:ph type="title"/>
          </p:nvPr>
        </p:nvSpPr>
        <p:spPr>
          <a:xfrm>
            <a:off x="838200" y="2310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결과</a:t>
            </a:r>
            <a:endParaRPr/>
          </a:p>
        </p:txBody>
      </p:sp>
      <p:sp>
        <p:nvSpPr>
          <p:cNvPr id="298" name="Google Shape;298;g6db8bc33e4_2_5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9" name="Google Shape;299;g6db8bc33e4_2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7475" y="1825625"/>
            <a:ext cx="6096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6db8bc33e4_2_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250" y="1825625"/>
            <a:ext cx="6096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>
            <a:spLocks noGrp="1"/>
          </p:cNvSpPr>
          <p:nvPr>
            <p:ph type="title"/>
          </p:nvPr>
        </p:nvSpPr>
        <p:spPr>
          <a:xfrm>
            <a:off x="838200" y="104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목차</a:t>
            </a:r>
            <a:endParaRPr/>
          </a:p>
        </p:txBody>
      </p:sp>
      <p:sp>
        <p:nvSpPr>
          <p:cNvPr id="91" name="Google Shape;91;p2"/>
          <p:cNvSpPr/>
          <p:nvPr/>
        </p:nvSpPr>
        <p:spPr>
          <a:xfrm>
            <a:off x="2261875" y="1336125"/>
            <a:ext cx="7944300" cy="4644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"/>
          <p:cNvSpPr txBox="1">
            <a:spLocks noGrp="1"/>
          </p:cNvSpPr>
          <p:nvPr>
            <p:ph type="body" idx="1"/>
          </p:nvPr>
        </p:nvSpPr>
        <p:spPr>
          <a:xfrm>
            <a:off x="3024625" y="16292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1. 소개</a:t>
            </a:r>
            <a:endParaRPr/>
          </a:p>
          <a:p>
            <a:pPr marL="2286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2. 이미지를 얻기 위한 사전 작업</a:t>
            </a:r>
            <a:endParaRPr/>
          </a:p>
          <a:p>
            <a:pPr marL="2286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3. 방법 소개</a:t>
            </a:r>
            <a:endParaRPr/>
          </a:p>
          <a:p>
            <a:pPr marL="685800" lvl="1" indent="-228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CNN(Convolutional Neural Network)</a:t>
            </a:r>
            <a:endParaRPr/>
          </a:p>
          <a:p>
            <a:pPr marL="685800" lvl="1" indent="-228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Dlib 라이브러리</a:t>
            </a:r>
            <a:endParaRPr/>
          </a:p>
          <a:p>
            <a:pPr marL="2286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4. 분석 및 결과</a:t>
            </a:r>
            <a:endParaRPr/>
          </a:p>
          <a:p>
            <a:pPr marL="2286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5. 결론</a:t>
            </a:r>
            <a:endParaRPr/>
          </a:p>
          <a:p>
            <a:pPr marL="228600" lvl="0" indent="-50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6db8bc33e4_2_67"/>
          <p:cNvSpPr txBox="1">
            <a:spLocks noGrp="1"/>
          </p:cNvSpPr>
          <p:nvPr>
            <p:ph type="title"/>
          </p:nvPr>
        </p:nvSpPr>
        <p:spPr>
          <a:xfrm>
            <a:off x="838200" y="736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결과</a:t>
            </a:r>
            <a:endParaRPr/>
          </a:p>
        </p:txBody>
      </p:sp>
      <p:sp>
        <p:nvSpPr>
          <p:cNvPr id="306" name="Google Shape;306;g6db8bc33e4_2_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" name="Google Shape;307;g6db8bc33e4_2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900" y="1825625"/>
            <a:ext cx="6096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6db8bc33e4_2_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0450" y="1825625"/>
            <a:ext cx="6096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db8bc33e4_2_74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결과</a:t>
            </a:r>
            <a:endParaRPr/>
          </a:p>
        </p:txBody>
      </p:sp>
      <p:sp>
        <p:nvSpPr>
          <p:cNvPr id="314" name="Google Shape;314;g6db8bc33e4_2_7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5" name="Google Shape;315;g6db8bc33e4_2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00" y="1825625"/>
            <a:ext cx="6096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6db8bc33e4_2_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0750" y="1825625"/>
            <a:ext cx="6096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9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얼굴 인식 라이브러리 설명</a:t>
            </a:r>
            <a:endParaRPr/>
          </a:p>
        </p:txBody>
      </p:sp>
      <p:pic>
        <p:nvPicPr>
          <p:cNvPr id="322" name="Google Shape;32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275" y="1503863"/>
            <a:ext cx="11449050" cy="23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9"/>
          <p:cNvSpPr txBox="1">
            <a:spLocks noGrp="1"/>
          </p:cNvSpPr>
          <p:nvPr>
            <p:ph type="body" idx="1"/>
          </p:nvPr>
        </p:nvSpPr>
        <p:spPr>
          <a:xfrm>
            <a:off x="918813" y="5820650"/>
            <a:ext cx="40008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 sz="12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Cmake : </a:t>
            </a:r>
            <a:r>
              <a:rPr lang="ko-KR" sz="11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다양한 운영체제에서 문제없이 빌드하기 위해 필요</a:t>
            </a:r>
            <a:endParaRPr sz="12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4" name="Google Shape;32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0980" y="4260046"/>
            <a:ext cx="1456820" cy="1325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9"/>
          <p:cNvSpPr/>
          <p:nvPr/>
        </p:nvSpPr>
        <p:spPr>
          <a:xfrm>
            <a:off x="4683275" y="4539575"/>
            <a:ext cx="1267200" cy="1207200"/>
          </a:xfrm>
          <a:prstGeom prst="mathPlus">
            <a:avLst>
              <a:gd name="adj1" fmla="val 1239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6" name="Google Shape;326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6325" y="3856548"/>
            <a:ext cx="1945526" cy="91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9521" y="4863296"/>
            <a:ext cx="4899124" cy="1272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8" name="Google Shape;328;p9"/>
          <p:cNvCxnSpPr/>
          <p:nvPr/>
        </p:nvCxnSpPr>
        <p:spPr>
          <a:xfrm>
            <a:off x="9696725" y="5228000"/>
            <a:ext cx="1267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FF">
                <a:alpha val="50000"/>
              </a:srgbClr>
            </a:outerShdw>
            <a:reflection endPos="9000" dist="38100" dir="5400000" fadeDir="5400012" sy="-100000" algn="bl" rotWithShape="0"/>
          </a:effectLst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g6db8bc33e4_4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200" y="1035000"/>
            <a:ext cx="7124700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6db8bc33e4_4_11"/>
          <p:cNvSpPr/>
          <p:nvPr/>
        </p:nvSpPr>
        <p:spPr>
          <a:xfrm>
            <a:off x="1255650" y="2043850"/>
            <a:ext cx="2625300" cy="2370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5" name="Google Shape;335;g6db8bc33e4_4_11"/>
          <p:cNvCxnSpPr>
            <a:stCxn id="334" idx="3"/>
          </p:cNvCxnSpPr>
          <p:nvPr/>
        </p:nvCxnSpPr>
        <p:spPr>
          <a:xfrm rot="10800000" flipH="1">
            <a:off x="3880950" y="1794250"/>
            <a:ext cx="1267800" cy="368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6" name="Google Shape;336;g6db8bc33e4_4_11"/>
          <p:cNvCxnSpPr/>
          <p:nvPr/>
        </p:nvCxnSpPr>
        <p:spPr>
          <a:xfrm>
            <a:off x="505575" y="2414400"/>
            <a:ext cx="5520600" cy="147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7" name="Google Shape;337;g6db8bc33e4_4_11"/>
          <p:cNvSpPr txBox="1">
            <a:spLocks noGrp="1"/>
          </p:cNvSpPr>
          <p:nvPr>
            <p:ph type="body" idx="1"/>
          </p:nvPr>
        </p:nvSpPr>
        <p:spPr>
          <a:xfrm>
            <a:off x="5906554" y="2072600"/>
            <a:ext cx="51702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 sz="1800" b="1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얼굴 랜드마크 탐지 모델(눈,코,입 등 중요부위)</a:t>
            </a:r>
            <a:endParaRPr sz="1800" b="1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g6db8bc33e4_4_11"/>
          <p:cNvSpPr txBox="1">
            <a:spLocks noGrp="1"/>
          </p:cNvSpPr>
          <p:nvPr>
            <p:ph type="body" idx="1"/>
          </p:nvPr>
        </p:nvSpPr>
        <p:spPr>
          <a:xfrm>
            <a:off x="5148138" y="1585538"/>
            <a:ext cx="40008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 sz="1800" b="1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dlib에서 제공되는 얼굴 탐지 검출기</a:t>
            </a:r>
            <a:endParaRPr sz="1800" b="1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g6db8bc33e4_4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075" y="3914500"/>
            <a:ext cx="3066625" cy="157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6db8bc33e4_4_11"/>
          <p:cNvSpPr/>
          <p:nvPr/>
        </p:nvSpPr>
        <p:spPr>
          <a:xfrm>
            <a:off x="371191" y="4177602"/>
            <a:ext cx="593400" cy="777600"/>
          </a:xfrm>
          <a:prstGeom prst="frame">
            <a:avLst>
              <a:gd name="adj1" fmla="val 471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6db8bc33e4_4_11"/>
          <p:cNvSpPr/>
          <p:nvPr/>
        </p:nvSpPr>
        <p:spPr>
          <a:xfrm>
            <a:off x="1365662" y="3976137"/>
            <a:ext cx="593400" cy="777600"/>
          </a:xfrm>
          <a:prstGeom prst="frame">
            <a:avLst>
              <a:gd name="adj1" fmla="val 471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6db8bc33e4_4_11"/>
          <p:cNvSpPr/>
          <p:nvPr/>
        </p:nvSpPr>
        <p:spPr>
          <a:xfrm>
            <a:off x="2459709" y="4050794"/>
            <a:ext cx="593400" cy="777600"/>
          </a:xfrm>
          <a:prstGeom prst="frame">
            <a:avLst>
              <a:gd name="adj1" fmla="val 471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6db8bc33e4_4_11"/>
          <p:cNvSpPr txBox="1">
            <a:spLocks noGrp="1"/>
          </p:cNvSpPr>
          <p:nvPr>
            <p:ph type="body" idx="1"/>
          </p:nvPr>
        </p:nvSpPr>
        <p:spPr>
          <a:xfrm>
            <a:off x="908234" y="5568150"/>
            <a:ext cx="17478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 sz="12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detector - 얼굴 탐지</a:t>
            </a:r>
            <a:endParaRPr sz="12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g6db8bc33e4_4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1085" y="3327650"/>
            <a:ext cx="2101040" cy="235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g6db8bc33e4_4_11"/>
          <p:cNvSpPr txBox="1">
            <a:spLocks noGrp="1"/>
          </p:cNvSpPr>
          <p:nvPr>
            <p:ph type="body" idx="1"/>
          </p:nvPr>
        </p:nvSpPr>
        <p:spPr>
          <a:xfrm>
            <a:off x="4417709" y="5845700"/>
            <a:ext cx="17478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 sz="12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얼굴 랜드마크 탐지</a:t>
            </a:r>
            <a:endParaRPr sz="12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g6db8bc33e4_4_11"/>
          <p:cNvSpPr txBox="1">
            <a:spLocks noGrp="1"/>
          </p:cNvSpPr>
          <p:nvPr>
            <p:ph type="body" idx="1"/>
          </p:nvPr>
        </p:nvSpPr>
        <p:spPr>
          <a:xfrm>
            <a:off x="7447688" y="2367800"/>
            <a:ext cx="40008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 sz="1800" b="1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얼굴 인식 모델 </a:t>
            </a:r>
            <a:endParaRPr sz="1800" b="1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7" name="Google Shape;347;g6db8bc33e4_4_11"/>
          <p:cNvCxnSpPr/>
          <p:nvPr/>
        </p:nvCxnSpPr>
        <p:spPr>
          <a:xfrm rot="10800000" flipH="1">
            <a:off x="429375" y="2628650"/>
            <a:ext cx="6987300" cy="60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00FF">
                <a:alpha val="50000"/>
              </a:srgbClr>
            </a:outerShdw>
          </a:effectLst>
        </p:spPr>
      </p:cxnSp>
      <p:pic>
        <p:nvPicPr>
          <p:cNvPr id="348" name="Google Shape;348;g6db8bc33e4_4_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4725" y="3348624"/>
            <a:ext cx="1603353" cy="2295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9" name="Google Shape;349;g6db8bc33e4_4_11"/>
          <p:cNvCxnSpPr/>
          <p:nvPr/>
        </p:nvCxnSpPr>
        <p:spPr>
          <a:xfrm rot="10800000">
            <a:off x="3765050" y="2938675"/>
            <a:ext cx="9900" cy="3951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0" name="Google Shape;350;g6db8bc33e4_4_11"/>
          <p:cNvCxnSpPr/>
          <p:nvPr/>
        </p:nvCxnSpPr>
        <p:spPr>
          <a:xfrm rot="10800000">
            <a:off x="6808250" y="2938675"/>
            <a:ext cx="9900" cy="3951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" name="Google Shape;351;g6db8bc33e4_4_11"/>
          <p:cNvSpPr txBox="1">
            <a:spLocks noGrp="1"/>
          </p:cNvSpPr>
          <p:nvPr>
            <p:ph type="body" idx="1"/>
          </p:nvPr>
        </p:nvSpPr>
        <p:spPr>
          <a:xfrm>
            <a:off x="7284284" y="5687450"/>
            <a:ext cx="17478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 sz="12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train 사진</a:t>
            </a:r>
            <a:endParaRPr sz="12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" name="Google Shape;352;g6db8bc33e4_4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60900" y="3575738"/>
            <a:ext cx="3066625" cy="157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6db8bc33e4_4_11"/>
          <p:cNvSpPr txBox="1">
            <a:spLocks noGrp="1"/>
          </p:cNvSpPr>
          <p:nvPr>
            <p:ph type="body" idx="1"/>
          </p:nvPr>
        </p:nvSpPr>
        <p:spPr>
          <a:xfrm>
            <a:off x="9591734" y="5192850"/>
            <a:ext cx="17478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 sz="12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test 사진</a:t>
            </a:r>
            <a:endParaRPr sz="12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6db8bc33e4_4_11"/>
          <p:cNvSpPr txBox="1">
            <a:spLocks noGrp="1"/>
          </p:cNvSpPr>
          <p:nvPr>
            <p:ph type="body" idx="1"/>
          </p:nvPr>
        </p:nvSpPr>
        <p:spPr>
          <a:xfrm>
            <a:off x="7556385" y="6062975"/>
            <a:ext cx="46593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 sz="12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train 사진으로   test사진에서 누가 네오인지? </a:t>
            </a:r>
            <a:endParaRPr sz="12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g6db8bc33e4_4_11"/>
          <p:cNvSpPr txBox="1"/>
          <p:nvPr/>
        </p:nvSpPr>
        <p:spPr>
          <a:xfrm>
            <a:off x="1472975" y="2827700"/>
            <a:ext cx="13242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latin typeface="Malgun Gothic"/>
                <a:ea typeface="Malgun Gothic"/>
                <a:cs typeface="Malgun Gothic"/>
                <a:sym typeface="Malgun Gothic"/>
              </a:rPr>
              <a:t>탐지 detector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6" name="Google Shape;356;g6db8bc33e4_4_11"/>
          <p:cNvSpPr txBox="1"/>
          <p:nvPr/>
        </p:nvSpPr>
        <p:spPr>
          <a:xfrm>
            <a:off x="4892850" y="2789600"/>
            <a:ext cx="20349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latin typeface="Malgun Gothic"/>
                <a:ea typeface="Malgun Gothic"/>
                <a:cs typeface="Malgun Gothic"/>
                <a:sym typeface="Malgun Gothic"/>
              </a:rPr>
              <a:t>랜드마크 sp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7" name="Google Shape;357;g6db8bc33e4_4_11"/>
          <p:cNvSpPr txBox="1"/>
          <p:nvPr/>
        </p:nvSpPr>
        <p:spPr>
          <a:xfrm>
            <a:off x="9023425" y="2853425"/>
            <a:ext cx="17478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latin typeface="Malgun Gothic"/>
                <a:ea typeface="Malgun Gothic"/>
                <a:cs typeface="Malgun Gothic"/>
                <a:sym typeface="Malgun Gothic"/>
              </a:rPr>
              <a:t>인식 facerec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8" name="Google Shape;358;g6db8bc33e4_4_11"/>
          <p:cNvSpPr txBox="1"/>
          <p:nvPr/>
        </p:nvSpPr>
        <p:spPr>
          <a:xfrm>
            <a:off x="3979500" y="123650"/>
            <a:ext cx="3757800" cy="7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9" name="Google Shape;359;g6db8bc33e4_4_11"/>
          <p:cNvSpPr txBox="1">
            <a:spLocks noGrp="1"/>
          </p:cNvSpPr>
          <p:nvPr>
            <p:ph type="title"/>
          </p:nvPr>
        </p:nvSpPr>
        <p:spPr>
          <a:xfrm>
            <a:off x="838200" y="60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모델 설명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g6db8bc33e4_4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25" y="1161300"/>
            <a:ext cx="7281250" cy="39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6db8bc33e4_4_52"/>
          <p:cNvSpPr/>
          <p:nvPr/>
        </p:nvSpPr>
        <p:spPr>
          <a:xfrm>
            <a:off x="970500" y="4204125"/>
            <a:ext cx="4000800" cy="2370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6" name="Google Shape;366;g6db8bc33e4_4_52"/>
          <p:cNvCxnSpPr>
            <a:stCxn id="365" idx="3"/>
          </p:cNvCxnSpPr>
          <p:nvPr/>
        </p:nvCxnSpPr>
        <p:spPr>
          <a:xfrm rot="10800000" flipH="1">
            <a:off x="4971300" y="4313325"/>
            <a:ext cx="608400" cy="9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7" name="Google Shape;367;g6db8bc33e4_4_52"/>
          <p:cNvCxnSpPr/>
          <p:nvPr/>
        </p:nvCxnSpPr>
        <p:spPr>
          <a:xfrm>
            <a:off x="2205875" y="3688550"/>
            <a:ext cx="1092900" cy="48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8" name="Google Shape;368;g6db8bc33e4_4_52"/>
          <p:cNvSpPr txBox="1">
            <a:spLocks noGrp="1"/>
          </p:cNvSpPr>
          <p:nvPr>
            <p:ph type="body" idx="1"/>
          </p:nvPr>
        </p:nvSpPr>
        <p:spPr>
          <a:xfrm>
            <a:off x="3298763" y="3557600"/>
            <a:ext cx="40008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 sz="12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탐지된 얼굴의 랜드마크 탐지 68개의 점으로</a:t>
            </a:r>
            <a:endParaRPr sz="12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6db8bc33e4_4_52"/>
          <p:cNvSpPr txBox="1"/>
          <p:nvPr/>
        </p:nvSpPr>
        <p:spPr>
          <a:xfrm>
            <a:off x="333900" y="130575"/>
            <a:ext cx="51216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0" name="Google Shape;370;g6db8bc33e4_4_52"/>
          <p:cNvSpPr/>
          <p:nvPr/>
        </p:nvSpPr>
        <p:spPr>
          <a:xfrm>
            <a:off x="8599200" y="1160175"/>
            <a:ext cx="1306500" cy="6414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   이미지      얼굴 탐지</a:t>
            </a:r>
            <a:endParaRPr sz="1800" b="1"/>
          </a:p>
        </p:txBody>
      </p:sp>
      <p:sp>
        <p:nvSpPr>
          <p:cNvPr id="371" name="Google Shape;371;g6db8bc33e4_4_52"/>
          <p:cNvSpPr/>
          <p:nvPr/>
        </p:nvSpPr>
        <p:spPr>
          <a:xfrm>
            <a:off x="8227475" y="2471300"/>
            <a:ext cx="2077800" cy="952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얼굴을 기준으로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사각형 좌표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탐색</a:t>
            </a:r>
            <a:endParaRPr sz="1800" b="1"/>
          </a:p>
        </p:txBody>
      </p:sp>
      <p:sp>
        <p:nvSpPr>
          <p:cNvPr id="372" name="Google Shape;372;g6db8bc33e4_4_52"/>
          <p:cNvSpPr/>
          <p:nvPr/>
        </p:nvSpPr>
        <p:spPr>
          <a:xfrm>
            <a:off x="8574650" y="4001925"/>
            <a:ext cx="1426500" cy="1088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얼굴 랜드마크 좌표 탐색</a:t>
            </a:r>
            <a:endParaRPr sz="1800" b="1"/>
          </a:p>
        </p:txBody>
      </p:sp>
      <p:cxnSp>
        <p:nvCxnSpPr>
          <p:cNvPr id="373" name="Google Shape;373;g6db8bc33e4_4_52"/>
          <p:cNvCxnSpPr>
            <a:stCxn id="370" idx="2"/>
          </p:cNvCxnSpPr>
          <p:nvPr/>
        </p:nvCxnSpPr>
        <p:spPr>
          <a:xfrm flipH="1">
            <a:off x="9245250" y="1801575"/>
            <a:ext cx="7200" cy="674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4" name="Google Shape;374;g6db8bc33e4_4_52"/>
          <p:cNvCxnSpPr>
            <a:stCxn id="371" idx="2"/>
          </p:cNvCxnSpPr>
          <p:nvPr/>
        </p:nvCxnSpPr>
        <p:spPr>
          <a:xfrm flipH="1">
            <a:off x="9265175" y="3424100"/>
            <a:ext cx="1200" cy="508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75" name="Google Shape;375;g6db8bc33e4_4_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61950" y="1887550"/>
            <a:ext cx="1306500" cy="8899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6db8bc33e4_4_52"/>
          <p:cNvSpPr/>
          <p:nvPr/>
        </p:nvSpPr>
        <p:spPr>
          <a:xfrm>
            <a:off x="10539964" y="2035897"/>
            <a:ext cx="252600" cy="438600"/>
          </a:xfrm>
          <a:prstGeom prst="frame">
            <a:avLst>
              <a:gd name="adj1" fmla="val 471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6db8bc33e4_4_52"/>
          <p:cNvSpPr/>
          <p:nvPr/>
        </p:nvSpPr>
        <p:spPr>
          <a:xfrm>
            <a:off x="10963647" y="1922304"/>
            <a:ext cx="252600" cy="438600"/>
          </a:xfrm>
          <a:prstGeom prst="frame">
            <a:avLst>
              <a:gd name="adj1" fmla="val 471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6db8bc33e4_4_52"/>
          <p:cNvSpPr/>
          <p:nvPr/>
        </p:nvSpPr>
        <p:spPr>
          <a:xfrm>
            <a:off x="11429753" y="1964398"/>
            <a:ext cx="252600" cy="438600"/>
          </a:xfrm>
          <a:prstGeom prst="frame">
            <a:avLst>
              <a:gd name="adj1" fmla="val 471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g6db8bc33e4_4_52"/>
          <p:cNvSpPr txBox="1">
            <a:spLocks noGrp="1"/>
          </p:cNvSpPr>
          <p:nvPr>
            <p:ph type="body" idx="1"/>
          </p:nvPr>
        </p:nvSpPr>
        <p:spPr>
          <a:xfrm>
            <a:off x="5646125" y="4134975"/>
            <a:ext cx="2731200" cy="8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 sz="1600" b="1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탐지된 얼굴개수마다 탐지된 얼굴 랜드마크 좌표 저장</a:t>
            </a:r>
            <a:endParaRPr sz="1600" b="1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6db8bc33e4_4_52"/>
          <p:cNvSpPr txBox="1">
            <a:spLocks noGrp="1"/>
          </p:cNvSpPr>
          <p:nvPr>
            <p:ph type="title"/>
          </p:nvPr>
        </p:nvSpPr>
        <p:spPr>
          <a:xfrm>
            <a:off x="838200" y="60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얼굴을 찾는 함수</a:t>
            </a:r>
            <a:endParaRPr/>
          </a:p>
        </p:txBody>
      </p:sp>
      <p:sp>
        <p:nvSpPr>
          <p:cNvPr id="381" name="Google Shape;381;g6db8bc33e4_4_52"/>
          <p:cNvSpPr/>
          <p:nvPr/>
        </p:nvSpPr>
        <p:spPr>
          <a:xfrm>
            <a:off x="764825" y="3090300"/>
            <a:ext cx="3883800" cy="2370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g6db8bc33e4_4_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300" y="1034050"/>
            <a:ext cx="5676900" cy="17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g6db8bc33e4_4_123"/>
          <p:cNvSpPr/>
          <p:nvPr/>
        </p:nvSpPr>
        <p:spPr>
          <a:xfrm>
            <a:off x="2201300" y="1917500"/>
            <a:ext cx="3465600" cy="2370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8" name="Google Shape;388;g6db8bc33e4_4_123"/>
          <p:cNvCxnSpPr>
            <a:stCxn id="387" idx="3"/>
          </p:cNvCxnSpPr>
          <p:nvPr/>
        </p:nvCxnSpPr>
        <p:spPr>
          <a:xfrm rot="10800000" flipH="1">
            <a:off x="5666900" y="2026700"/>
            <a:ext cx="608400" cy="9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9" name="Google Shape;389;g6db8bc33e4_4_123"/>
          <p:cNvSpPr txBox="1">
            <a:spLocks noGrp="1"/>
          </p:cNvSpPr>
          <p:nvPr>
            <p:ph type="body" idx="1"/>
          </p:nvPr>
        </p:nvSpPr>
        <p:spPr>
          <a:xfrm>
            <a:off x="6275300" y="1843700"/>
            <a:ext cx="44502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 sz="1800" b="1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이미지와 얼굴의 랜드마크 입력 후 128개의 벡터행렬로 변환</a:t>
            </a:r>
            <a:endParaRPr sz="1800" b="1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g6db8bc33e4_4_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360" y="3808375"/>
            <a:ext cx="2101040" cy="235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6db8bc33e4_4_123"/>
          <p:cNvSpPr txBox="1"/>
          <p:nvPr/>
        </p:nvSpPr>
        <p:spPr>
          <a:xfrm>
            <a:off x="333900" y="130575"/>
            <a:ext cx="68895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2" name="Google Shape;392;g6db8bc33e4_4_123"/>
          <p:cNvSpPr txBox="1">
            <a:spLocks noGrp="1"/>
          </p:cNvSpPr>
          <p:nvPr>
            <p:ph type="title"/>
          </p:nvPr>
        </p:nvSpPr>
        <p:spPr>
          <a:xfrm>
            <a:off x="838200" y="60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얼굴을 인코딩하는 함수</a:t>
            </a:r>
            <a:endParaRPr/>
          </a:p>
        </p:txBody>
      </p:sp>
      <p:pic>
        <p:nvPicPr>
          <p:cNvPr id="393" name="Google Shape;393;g6db8bc33e4_4_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5850" y="3653500"/>
            <a:ext cx="5267950" cy="258217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g6db8bc33e4_4_123"/>
          <p:cNvSpPr/>
          <p:nvPr/>
        </p:nvSpPr>
        <p:spPr>
          <a:xfrm>
            <a:off x="3911025" y="4888750"/>
            <a:ext cx="1376700" cy="8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g6db8bc33e4_4_123"/>
          <p:cNvSpPr/>
          <p:nvPr/>
        </p:nvSpPr>
        <p:spPr>
          <a:xfrm>
            <a:off x="3946125" y="4003650"/>
            <a:ext cx="1306500" cy="6414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인코딩</a:t>
            </a:r>
            <a:endParaRPr sz="1800"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6db8bc33e4_4_177"/>
          <p:cNvSpPr txBox="1"/>
          <p:nvPr/>
        </p:nvSpPr>
        <p:spPr>
          <a:xfrm>
            <a:off x="333900" y="130575"/>
            <a:ext cx="68895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1" name="Google Shape;401;g6db8bc33e4_4_177"/>
          <p:cNvSpPr txBox="1">
            <a:spLocks noGrp="1"/>
          </p:cNvSpPr>
          <p:nvPr>
            <p:ph type="title"/>
          </p:nvPr>
        </p:nvSpPr>
        <p:spPr>
          <a:xfrm>
            <a:off x="838200" y="60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얼굴을 인코딩한 모델 생성과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테스트 이미지 인코딩</a:t>
            </a:r>
            <a:endParaRPr/>
          </a:p>
        </p:txBody>
      </p:sp>
      <p:pic>
        <p:nvPicPr>
          <p:cNvPr id="402" name="Google Shape;402;g6db8bc33e4_4_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6275" y="1489675"/>
            <a:ext cx="2940300" cy="271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g6db8bc33e4_4_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6750" y="4303400"/>
            <a:ext cx="4536775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g6db8bc33e4_4_1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5625" y="3449175"/>
            <a:ext cx="5257800" cy="310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g6db8bc33e4_4_1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5625" y="1489675"/>
            <a:ext cx="4238625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6db8bc33e4_4_177"/>
          <p:cNvSpPr txBox="1">
            <a:spLocks noGrp="1"/>
          </p:cNvSpPr>
          <p:nvPr>
            <p:ph type="body" idx="1"/>
          </p:nvPr>
        </p:nvSpPr>
        <p:spPr>
          <a:xfrm>
            <a:off x="6454400" y="3105200"/>
            <a:ext cx="40008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 sz="1800" b="1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테스트 사진의 얼굴을 찾고 인코딩</a:t>
            </a:r>
            <a:endParaRPr sz="1800" b="1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g6db8bc33e4_4_177"/>
          <p:cNvSpPr/>
          <p:nvPr/>
        </p:nvSpPr>
        <p:spPr>
          <a:xfrm>
            <a:off x="6378650" y="2528050"/>
            <a:ext cx="3465600" cy="532500"/>
          </a:xfrm>
          <a:prstGeom prst="frame">
            <a:avLst>
              <a:gd name="adj1" fmla="val 684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g6db8bc33e4_6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550" y="1511151"/>
            <a:ext cx="6100026" cy="390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3" name="Google Shape;413;g6db8bc33e4_6_9"/>
          <p:cNvCxnSpPr/>
          <p:nvPr/>
        </p:nvCxnSpPr>
        <p:spPr>
          <a:xfrm>
            <a:off x="3656650" y="2362875"/>
            <a:ext cx="633900" cy="84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4" name="Google Shape;414;g6db8bc33e4_6_9"/>
          <p:cNvSpPr txBox="1">
            <a:spLocks noGrp="1"/>
          </p:cNvSpPr>
          <p:nvPr>
            <p:ph type="body" idx="1"/>
          </p:nvPr>
        </p:nvSpPr>
        <p:spPr>
          <a:xfrm>
            <a:off x="3175854" y="1492575"/>
            <a:ext cx="52140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 sz="1800" b="1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test용 사진에서 검출된 얼굴의 인코딩된 것들</a:t>
            </a:r>
            <a:endParaRPr sz="1800" b="1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g6db8bc33e4_6_9"/>
          <p:cNvSpPr txBox="1">
            <a:spLocks noGrp="1"/>
          </p:cNvSpPr>
          <p:nvPr>
            <p:ph type="body" idx="1"/>
          </p:nvPr>
        </p:nvSpPr>
        <p:spPr>
          <a:xfrm>
            <a:off x="8297788" y="4876375"/>
            <a:ext cx="40008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 sz="18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unknown으로 표기하고 boxing해줌</a:t>
            </a:r>
            <a:endParaRPr sz="18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8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g6db8bc33e4_6_9"/>
          <p:cNvSpPr txBox="1">
            <a:spLocks noGrp="1"/>
          </p:cNvSpPr>
          <p:nvPr>
            <p:ph type="body" idx="1"/>
          </p:nvPr>
        </p:nvSpPr>
        <p:spPr>
          <a:xfrm>
            <a:off x="3948176" y="3171075"/>
            <a:ext cx="33537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 sz="12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이름과 얼굴에boxing을 해줌</a:t>
            </a:r>
            <a:endParaRPr sz="12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2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g6db8bc33e4_6_9"/>
          <p:cNvSpPr txBox="1">
            <a:spLocks noGrp="1"/>
          </p:cNvSpPr>
          <p:nvPr>
            <p:ph type="body" idx="1"/>
          </p:nvPr>
        </p:nvSpPr>
        <p:spPr>
          <a:xfrm>
            <a:off x="2017763" y="2795775"/>
            <a:ext cx="40008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 sz="12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True: 같은 사람으로 판별됐을 때</a:t>
            </a:r>
            <a:endParaRPr sz="12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2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8" name="Google Shape;418;g6db8bc33e4_6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3300" y="2857550"/>
            <a:ext cx="4914900" cy="192555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g6db8bc33e4_6_9"/>
          <p:cNvSpPr txBox="1">
            <a:spLocks noGrp="1"/>
          </p:cNvSpPr>
          <p:nvPr>
            <p:ph type="body" idx="1"/>
          </p:nvPr>
        </p:nvSpPr>
        <p:spPr>
          <a:xfrm>
            <a:off x="7767800" y="2718125"/>
            <a:ext cx="41073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 sz="16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dist의 거리가 커 다른사람으로 판별됐을때</a:t>
            </a:r>
            <a:endParaRPr sz="16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6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g6db8bc33e4_6_9"/>
          <p:cNvSpPr txBox="1">
            <a:spLocks noGrp="1"/>
          </p:cNvSpPr>
          <p:nvPr>
            <p:ph type="title"/>
          </p:nvPr>
        </p:nvSpPr>
        <p:spPr>
          <a:xfrm>
            <a:off x="838200" y="60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테스트 이미지 계산방법</a:t>
            </a:r>
            <a:endParaRPr/>
          </a:p>
        </p:txBody>
      </p:sp>
      <p:cxnSp>
        <p:nvCxnSpPr>
          <p:cNvPr id="421" name="Google Shape;421;g6db8bc33e4_6_9"/>
          <p:cNvCxnSpPr/>
          <p:nvPr/>
        </p:nvCxnSpPr>
        <p:spPr>
          <a:xfrm>
            <a:off x="2541950" y="1647275"/>
            <a:ext cx="633900" cy="84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2" name="Google Shape;422;g6db8bc33e4_6_9"/>
          <p:cNvSpPr txBox="1">
            <a:spLocks noGrp="1"/>
          </p:cNvSpPr>
          <p:nvPr>
            <p:ph type="body" idx="1"/>
          </p:nvPr>
        </p:nvSpPr>
        <p:spPr>
          <a:xfrm>
            <a:off x="4344450" y="2016613"/>
            <a:ext cx="73686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 sz="1800" b="1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linalg 함수: a,b벡터사이 거리를 구함. 각 train 사진과 test사진의 각 128개의 벡터로 유클리드거리를 구함 </a:t>
            </a:r>
            <a:endParaRPr sz="1800" b="1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800" b="1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g6db8bc33e4_6_9"/>
          <p:cNvSpPr/>
          <p:nvPr/>
        </p:nvSpPr>
        <p:spPr>
          <a:xfrm>
            <a:off x="416975" y="2282900"/>
            <a:ext cx="3239700" cy="202500"/>
          </a:xfrm>
          <a:prstGeom prst="frame">
            <a:avLst>
              <a:gd name="adj1" fmla="val 684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g6db8bc33e4_4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1250" y="1711250"/>
            <a:ext cx="5977924" cy="420932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g6db8bc33e4_4_82"/>
          <p:cNvSpPr txBox="1"/>
          <p:nvPr/>
        </p:nvSpPr>
        <p:spPr>
          <a:xfrm>
            <a:off x="950525" y="2813550"/>
            <a:ext cx="1787100" cy="1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0" name="Google Shape;430;g6db8bc33e4_4_82"/>
          <p:cNvSpPr txBox="1"/>
          <p:nvPr/>
        </p:nvSpPr>
        <p:spPr>
          <a:xfrm>
            <a:off x="747750" y="1482800"/>
            <a:ext cx="5183400" cy="45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400"/>
              <a:t>분별력 있는 이미지 특징을 학습하기 위한 거리 척도학습</a:t>
            </a: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400"/>
              <a:t>같은 인물에 대해 추출된 특징들의 벡터값을 좌표로 나타낸 후, target 벡터의 좌표를 기준으로 input 이미지의 벡터 좌표 사이의 거리를 측정  </a:t>
            </a: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400"/>
              <a:t>*유클리디언 함수를 사용하여 거리측정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1" name="Google Shape;431;g6db8bc33e4_4_82"/>
          <p:cNvSpPr txBox="1">
            <a:spLocks noGrp="1"/>
          </p:cNvSpPr>
          <p:nvPr>
            <p:ph type="title"/>
          </p:nvPr>
        </p:nvSpPr>
        <p:spPr>
          <a:xfrm>
            <a:off x="838200" y="60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거리 척도 학습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(Distance Metric Learning)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g6db8bc33e4_6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325" y="1326127"/>
            <a:ext cx="7856525" cy="4875101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g6db8bc33e4_6_2"/>
          <p:cNvSpPr txBox="1">
            <a:spLocks noGrp="1"/>
          </p:cNvSpPr>
          <p:nvPr>
            <p:ph type="title"/>
          </p:nvPr>
        </p:nvSpPr>
        <p:spPr>
          <a:xfrm>
            <a:off x="838200" y="60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Dlib을 사용한 얼굴 검출 결과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소개</a:t>
            </a:r>
            <a:endParaRPr/>
          </a:p>
        </p:txBody>
      </p:sp>
      <p:pic>
        <p:nvPicPr>
          <p:cNvPr id="98" name="Google Shape;9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450" y="1778400"/>
            <a:ext cx="3346450" cy="41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3"/>
          <p:cNvSpPr txBox="1"/>
          <p:nvPr/>
        </p:nvSpPr>
        <p:spPr>
          <a:xfrm>
            <a:off x="4189175" y="2735725"/>
            <a:ext cx="3697500" cy="15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latin typeface="Malgun Gothic"/>
                <a:ea typeface="Malgun Gothic"/>
                <a:cs typeface="Malgun Gothic"/>
                <a:sym typeface="Malgun Gothic"/>
              </a:rPr>
              <a:t>나이브스 아웃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latin typeface="Malgun Gothic"/>
                <a:ea typeface="Malgun Gothic"/>
                <a:cs typeface="Malgun Gothic"/>
                <a:sym typeface="Malgun Gothic"/>
              </a:rPr>
              <a:t>- 2019년 12월 개봉</a:t>
            </a:r>
            <a:endParaRPr sz="18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latin typeface="Malgun Gothic"/>
                <a:ea typeface="Malgun Gothic"/>
                <a:cs typeface="Malgun Gothic"/>
                <a:sym typeface="Malgun Gothic"/>
              </a:rPr>
              <a:t>- 미스터리, 스릴러 영화</a:t>
            </a:r>
            <a:endParaRPr sz="18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latin typeface="Malgun Gothic"/>
                <a:ea typeface="Malgun Gothic"/>
                <a:cs typeface="Malgun Gothic"/>
                <a:sym typeface="Malgun Gothic"/>
              </a:rPr>
              <a:t>- 12명의 등장인물</a:t>
            </a:r>
            <a:endParaRPr sz="18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" name="Google Shape;100;p3"/>
          <p:cNvSpPr/>
          <p:nvPr/>
        </p:nvSpPr>
        <p:spPr>
          <a:xfrm>
            <a:off x="6993275" y="3202850"/>
            <a:ext cx="893400" cy="44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"/>
          <p:cNvSpPr txBox="1"/>
          <p:nvPr/>
        </p:nvSpPr>
        <p:spPr>
          <a:xfrm>
            <a:off x="8171575" y="1520500"/>
            <a:ext cx="3697500" cy="21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latin typeface="Malgun Gothic"/>
                <a:ea typeface="Malgun Gothic"/>
                <a:cs typeface="Malgun Gothic"/>
                <a:sym typeface="Malgun Gothic"/>
              </a:rPr>
              <a:t>CNN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latin typeface="Malgun Gothic"/>
                <a:ea typeface="Malgun Gothic"/>
                <a:cs typeface="Malgun Gothic"/>
                <a:sym typeface="Malgun Gothic"/>
              </a:rPr>
              <a:t>- 등장인물의 얼굴 사진 학습</a:t>
            </a:r>
            <a:endParaRPr sz="18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latin typeface="Malgun Gothic"/>
                <a:ea typeface="Malgun Gothic"/>
                <a:cs typeface="Malgun Gothic"/>
                <a:sym typeface="Malgun Gothic"/>
              </a:rPr>
              <a:t>- 학습된 등장인물 등장 시 표시</a:t>
            </a:r>
            <a:endParaRPr sz="18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latin typeface="Malgun Gothic"/>
                <a:ea typeface="Malgun Gothic"/>
                <a:cs typeface="Malgun Gothic"/>
                <a:sym typeface="Malgun Gothic"/>
              </a:rPr>
              <a:t>- 이미지를 분석을 위한 딥러닝</a:t>
            </a:r>
            <a:endParaRPr sz="18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latin typeface="Malgun Gothic"/>
                <a:ea typeface="Malgun Gothic"/>
                <a:cs typeface="Malgun Gothic"/>
                <a:sym typeface="Malgun Gothic"/>
              </a:rPr>
              <a:t>- Data augmentation</a:t>
            </a:r>
            <a:endParaRPr sz="18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" name="Google Shape;102;p3"/>
          <p:cNvSpPr txBox="1"/>
          <p:nvPr/>
        </p:nvSpPr>
        <p:spPr>
          <a:xfrm>
            <a:off x="8179125" y="3869250"/>
            <a:ext cx="3697500" cy="17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latin typeface="Malgun Gothic"/>
                <a:ea typeface="Malgun Gothic"/>
                <a:cs typeface="Malgun Gothic"/>
                <a:sym typeface="Malgun Gothic"/>
              </a:rPr>
              <a:t>Dlib face detection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latin typeface="Malgun Gothic"/>
                <a:ea typeface="Malgun Gothic"/>
                <a:cs typeface="Malgun Gothic"/>
                <a:sym typeface="Malgun Gothic"/>
              </a:rPr>
              <a:t>- 딥러닝이 아닌 </a:t>
            </a:r>
            <a:endParaRPr sz="18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latin typeface="Malgun Gothic"/>
                <a:ea typeface="Malgun Gothic"/>
                <a:cs typeface="Malgun Gothic"/>
                <a:sym typeface="Malgun Gothic"/>
              </a:rPr>
              <a:t>  이미지 간 거리비교를 이용한 </a:t>
            </a:r>
            <a:endParaRPr sz="18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latin typeface="Malgun Gothic"/>
                <a:ea typeface="Malgun Gothic"/>
                <a:cs typeface="Malgun Gothic"/>
                <a:sym typeface="Malgun Gothic"/>
              </a:rPr>
              <a:t>  인물 검출</a:t>
            </a:r>
            <a:endParaRPr sz="18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g6db8bc33e4_6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025" y="1395775"/>
            <a:ext cx="7343775" cy="5153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3" name="Google Shape;443;g6db8bc33e4_6_13"/>
          <p:cNvCxnSpPr/>
          <p:nvPr/>
        </p:nvCxnSpPr>
        <p:spPr>
          <a:xfrm rot="10800000" flipH="1">
            <a:off x="2461375" y="2518575"/>
            <a:ext cx="1856700" cy="5217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4" name="Google Shape;444;g6db8bc33e4_6_13"/>
          <p:cNvCxnSpPr>
            <a:endCxn id="445" idx="1"/>
          </p:cNvCxnSpPr>
          <p:nvPr/>
        </p:nvCxnSpPr>
        <p:spPr>
          <a:xfrm rot="10800000" flipH="1">
            <a:off x="2613863" y="3017425"/>
            <a:ext cx="865800" cy="4074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g6db8bc33e4_6_13"/>
          <p:cNvCxnSpPr/>
          <p:nvPr/>
        </p:nvCxnSpPr>
        <p:spPr>
          <a:xfrm rot="10800000" flipH="1">
            <a:off x="2461375" y="3524750"/>
            <a:ext cx="995400" cy="795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" name="Google Shape;447;g6db8bc33e4_6_13"/>
          <p:cNvSpPr txBox="1">
            <a:spLocks noGrp="1"/>
          </p:cNvSpPr>
          <p:nvPr>
            <p:ph type="body" idx="1"/>
          </p:nvPr>
        </p:nvSpPr>
        <p:spPr>
          <a:xfrm>
            <a:off x="4318075" y="2096775"/>
            <a:ext cx="4866600" cy="9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 sz="12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얼굴 탐지, 1은 업샘플링을 한번 하겠다는 의미. 업샘플링을 하면 더 정확하게 인식할 수 있지만 메모리를 많이 잡아먹음</a:t>
            </a:r>
            <a:endParaRPr sz="12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 sz="12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6db8bc33e4_6_13"/>
          <p:cNvSpPr txBox="1">
            <a:spLocks noGrp="1"/>
          </p:cNvSpPr>
          <p:nvPr>
            <p:ph type="body" idx="1"/>
          </p:nvPr>
        </p:nvSpPr>
        <p:spPr>
          <a:xfrm>
            <a:off x="3479663" y="2829775"/>
            <a:ext cx="40008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 sz="12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인식된 얼굴의 개수만큼 반복하여 얼굴 윤곽 표시.</a:t>
            </a:r>
            <a:endParaRPr sz="12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 sz="12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 k =얼굴 인덱스 d=얼굴좌표</a:t>
            </a:r>
            <a:endParaRPr sz="12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2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g6db8bc33e4_6_13"/>
          <p:cNvSpPr txBox="1">
            <a:spLocks noGrp="1"/>
          </p:cNvSpPr>
          <p:nvPr>
            <p:ph type="body" idx="1"/>
          </p:nvPr>
        </p:nvSpPr>
        <p:spPr>
          <a:xfrm>
            <a:off x="3598988" y="3376850"/>
            <a:ext cx="40008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 sz="12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인식된 좌표(박스)에서 랜드마크 추출</a:t>
            </a:r>
            <a:endParaRPr sz="12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2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g6db8bc33e4_6_13"/>
          <p:cNvSpPr txBox="1">
            <a:spLocks noGrp="1"/>
          </p:cNvSpPr>
          <p:nvPr>
            <p:ph type="body" idx="1"/>
          </p:nvPr>
        </p:nvSpPr>
        <p:spPr>
          <a:xfrm>
            <a:off x="6527650" y="3541488"/>
            <a:ext cx="54870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 sz="1800" b="1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shape(얼굴의 랜드마크)값을 벡터화하여 구별함</a:t>
            </a:r>
            <a:endParaRPr sz="1800" b="1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800" b="1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0" name="Google Shape;450;g6db8bc33e4_6_13"/>
          <p:cNvCxnSpPr/>
          <p:nvPr/>
        </p:nvCxnSpPr>
        <p:spPr>
          <a:xfrm rot="10800000" flipH="1">
            <a:off x="5287150" y="3831350"/>
            <a:ext cx="1166400" cy="3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1" name="Google Shape;451;g6db8bc33e4_6_13"/>
          <p:cNvSpPr txBox="1">
            <a:spLocks noGrp="1"/>
          </p:cNvSpPr>
          <p:nvPr>
            <p:ph type="body" idx="1"/>
          </p:nvPr>
        </p:nvSpPr>
        <p:spPr>
          <a:xfrm>
            <a:off x="5287138" y="3866013"/>
            <a:ext cx="40008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 sz="12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unknow을 디폴트로 두고</a:t>
            </a:r>
            <a:endParaRPr sz="12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2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g6db8bc33e4_6_13"/>
          <p:cNvSpPr txBox="1">
            <a:spLocks noGrp="1"/>
          </p:cNvSpPr>
          <p:nvPr>
            <p:ph type="body" idx="1"/>
          </p:nvPr>
        </p:nvSpPr>
        <p:spPr>
          <a:xfrm>
            <a:off x="5287154" y="4401200"/>
            <a:ext cx="53841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 sz="1800" b="1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face_des 와 saved_des 사이 거리를 구함</a:t>
            </a:r>
            <a:endParaRPr sz="1800" b="1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800" b="1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g6db8bc33e4_6_13"/>
          <p:cNvSpPr txBox="1">
            <a:spLocks noGrp="1"/>
          </p:cNvSpPr>
          <p:nvPr>
            <p:ph type="body" idx="1"/>
          </p:nvPr>
        </p:nvSpPr>
        <p:spPr>
          <a:xfrm>
            <a:off x="3096488" y="4776500"/>
            <a:ext cx="40008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 sz="12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만약에 거리가 짧으면</a:t>
            </a:r>
            <a:endParaRPr sz="12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2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g6db8bc33e4_6_13"/>
          <p:cNvSpPr txBox="1">
            <a:spLocks noGrp="1"/>
          </p:cNvSpPr>
          <p:nvPr>
            <p:ph type="body" idx="1"/>
          </p:nvPr>
        </p:nvSpPr>
        <p:spPr>
          <a:xfrm>
            <a:off x="5837163" y="4936375"/>
            <a:ext cx="40008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 sz="12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detect한 배우 이름값 last_found에 저장</a:t>
            </a:r>
            <a:endParaRPr sz="1200">
              <a:solidFill>
                <a:srgbClr val="5555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g6db8bc33e4_6_13"/>
          <p:cNvSpPr txBox="1">
            <a:spLocks noGrp="1"/>
          </p:cNvSpPr>
          <p:nvPr>
            <p:ph type="title"/>
          </p:nvPr>
        </p:nvSpPr>
        <p:spPr>
          <a:xfrm>
            <a:off x="838200" y="60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테스트 이미지를 영상에 적용</a:t>
            </a:r>
            <a:endParaRPr/>
          </a:p>
        </p:txBody>
      </p:sp>
      <p:sp>
        <p:nvSpPr>
          <p:cNvPr id="456" name="Google Shape;456;g6db8bc33e4_6_13"/>
          <p:cNvSpPr/>
          <p:nvPr/>
        </p:nvSpPr>
        <p:spPr>
          <a:xfrm>
            <a:off x="1078375" y="4457925"/>
            <a:ext cx="4208700" cy="232200"/>
          </a:xfrm>
          <a:prstGeom prst="frame">
            <a:avLst>
              <a:gd name="adj1" fmla="val 684"/>
            </a:avLst>
          </a:prstGeom>
          <a:solidFill>
            <a:srgbClr val="FF0000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g6db8bc33e4_6_13"/>
          <p:cNvSpPr/>
          <p:nvPr/>
        </p:nvSpPr>
        <p:spPr>
          <a:xfrm>
            <a:off x="2047450" y="3672175"/>
            <a:ext cx="3239700" cy="232200"/>
          </a:xfrm>
          <a:prstGeom prst="frame">
            <a:avLst>
              <a:gd name="adj1" fmla="val 684"/>
            </a:avLst>
          </a:prstGeom>
          <a:solidFill>
            <a:srgbClr val="FF0000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2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영상에 적용한 결과 </a:t>
            </a:r>
            <a:endParaRPr/>
          </a:p>
        </p:txBody>
      </p:sp>
      <p:pic>
        <p:nvPicPr>
          <p:cNvPr id="463" name="Google Shape;463;p12" title="Knives_Out_720p_outpu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2750" y="1935400"/>
            <a:ext cx="7919225" cy="382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3"/>
          <p:cNvSpPr txBox="1">
            <a:spLocks noGrp="1"/>
          </p:cNvSpPr>
          <p:nvPr>
            <p:ph type="title"/>
          </p:nvPr>
        </p:nvSpPr>
        <p:spPr>
          <a:xfrm>
            <a:off x="838200" y="-20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결론</a:t>
            </a:r>
            <a:endParaRPr/>
          </a:p>
        </p:txBody>
      </p:sp>
      <p:sp>
        <p:nvSpPr>
          <p:cNvPr id="469" name="Google Shape;469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-KR"/>
              <a:t> </a:t>
            </a:r>
            <a:r>
              <a:rPr lang="ko-KR" sz="1600"/>
              <a:t>Open CV를 통해 이미지를 잘 다룰 수 있게 되어 좀 더 능숙하게 되었다. </a:t>
            </a:r>
            <a:endParaRPr sz="160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-KR"/>
              <a:t> </a:t>
            </a:r>
            <a:r>
              <a:rPr lang="ko-KR" sz="1800"/>
              <a:t>dlib이라는 새로운 라이브러리를 알게 되어 재밌게 참여할 수 있었습니다. </a:t>
            </a:r>
            <a:endParaRPr sz="180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-KR"/>
              <a:t> </a:t>
            </a:r>
            <a:r>
              <a:rPr lang="ko-KR" sz="1800"/>
              <a:t>다양한 모델을 비교해보고 결과를 도출하여 장 단점을 알게 되었습니다. </a:t>
            </a:r>
            <a:endParaRPr sz="180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-KR"/>
              <a:t> </a:t>
            </a:r>
            <a:r>
              <a:rPr lang="ko-KR" sz="1800"/>
              <a:t>우리가 만든 딥러닝 모델보다 정확도를 높이려면 데이터가</a:t>
            </a:r>
            <a:r>
              <a:rPr lang="ko-KR"/>
              <a:t> </a:t>
            </a:r>
            <a:r>
              <a:rPr lang="ko-KR" sz="1800"/>
              <a:t>많아야 한다. 딥러닝의 핵심은       데이터의 양이다. </a:t>
            </a:r>
            <a:endParaRPr sz="180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-KR"/>
              <a:t> </a:t>
            </a:r>
            <a:r>
              <a:rPr lang="ko-KR" sz="1800"/>
              <a:t>데이터가 단순히 많은 것이 높은 정확도를 보장하지 않는다. 데이터가 많으면서 이미지 전처리를 했을 때 정확도가 높아졌다. 하지만 이런 과정이 영상 이미지 판별하는데 있어서 높은 정확도를 주어지지 않았다. haar방법을 사용한 얼굴인식이 정확도가 높지 않다고 생각된다.    </a:t>
            </a:r>
            <a:endParaRPr sz="180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-KR"/>
              <a:t> </a:t>
            </a:r>
            <a:r>
              <a:rPr lang="ko-KR" sz="1800"/>
              <a:t>dlib 패키지로 간단히 만들 수 있어서 역시 아는게 힘이다라는 느낌을 얻었습니다. </a:t>
            </a:r>
            <a:endParaRPr sz="1800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g6db8bc33e4_1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6250" y="1374713"/>
            <a:ext cx="5773950" cy="344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6db8bc33e4_1_29"/>
          <p:cNvSpPr/>
          <p:nvPr/>
        </p:nvSpPr>
        <p:spPr>
          <a:xfrm>
            <a:off x="3581150" y="1987250"/>
            <a:ext cx="466500" cy="502500"/>
          </a:xfrm>
          <a:prstGeom prst="frame">
            <a:avLst>
              <a:gd name="adj1" fmla="val 12500"/>
            </a:avLst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6db8bc33e4_1_29"/>
          <p:cNvSpPr/>
          <p:nvPr/>
        </p:nvSpPr>
        <p:spPr>
          <a:xfrm>
            <a:off x="4263950" y="1813950"/>
            <a:ext cx="466500" cy="502500"/>
          </a:xfrm>
          <a:prstGeom prst="frame">
            <a:avLst>
              <a:gd name="adj1" fmla="val 12500"/>
            </a:avLst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6db8bc33e4_1_29"/>
          <p:cNvSpPr/>
          <p:nvPr/>
        </p:nvSpPr>
        <p:spPr>
          <a:xfrm>
            <a:off x="3979000" y="2316450"/>
            <a:ext cx="466500" cy="502500"/>
          </a:xfrm>
          <a:prstGeom prst="frame">
            <a:avLst>
              <a:gd name="adj1" fmla="val 12500"/>
            </a:avLst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6db8bc33e4_1_29"/>
          <p:cNvSpPr/>
          <p:nvPr/>
        </p:nvSpPr>
        <p:spPr>
          <a:xfrm>
            <a:off x="4633875" y="2035025"/>
            <a:ext cx="466500" cy="502500"/>
          </a:xfrm>
          <a:prstGeom prst="frame">
            <a:avLst>
              <a:gd name="adj1" fmla="val 12500"/>
            </a:avLst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6db8bc33e4_1_29"/>
          <p:cNvSpPr/>
          <p:nvPr/>
        </p:nvSpPr>
        <p:spPr>
          <a:xfrm>
            <a:off x="5232925" y="1926850"/>
            <a:ext cx="466500" cy="502500"/>
          </a:xfrm>
          <a:prstGeom prst="frame">
            <a:avLst>
              <a:gd name="adj1" fmla="val 12500"/>
            </a:avLst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6db8bc33e4_1_29"/>
          <p:cNvSpPr/>
          <p:nvPr/>
        </p:nvSpPr>
        <p:spPr>
          <a:xfrm>
            <a:off x="5757550" y="1855925"/>
            <a:ext cx="466500" cy="502500"/>
          </a:xfrm>
          <a:prstGeom prst="frame">
            <a:avLst>
              <a:gd name="adj1" fmla="val 12500"/>
            </a:avLst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6db8bc33e4_1_29"/>
          <p:cNvSpPr/>
          <p:nvPr/>
        </p:nvSpPr>
        <p:spPr>
          <a:xfrm>
            <a:off x="5757550" y="3218050"/>
            <a:ext cx="466500" cy="502500"/>
          </a:xfrm>
          <a:prstGeom prst="frame">
            <a:avLst>
              <a:gd name="adj1" fmla="val 12500"/>
            </a:avLst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6db8bc33e4_1_29"/>
          <p:cNvSpPr/>
          <p:nvPr/>
        </p:nvSpPr>
        <p:spPr>
          <a:xfrm>
            <a:off x="6434575" y="1926850"/>
            <a:ext cx="466500" cy="502500"/>
          </a:xfrm>
          <a:prstGeom prst="frame">
            <a:avLst>
              <a:gd name="adj1" fmla="val 12500"/>
            </a:avLst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6db8bc33e4_1_29"/>
          <p:cNvSpPr/>
          <p:nvPr/>
        </p:nvSpPr>
        <p:spPr>
          <a:xfrm>
            <a:off x="6940575" y="1987250"/>
            <a:ext cx="466500" cy="502500"/>
          </a:xfrm>
          <a:prstGeom prst="frame">
            <a:avLst>
              <a:gd name="adj1" fmla="val 12500"/>
            </a:avLst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6db8bc33e4_1_29"/>
          <p:cNvSpPr/>
          <p:nvPr/>
        </p:nvSpPr>
        <p:spPr>
          <a:xfrm>
            <a:off x="7446575" y="1987250"/>
            <a:ext cx="466500" cy="502500"/>
          </a:xfrm>
          <a:prstGeom prst="frame">
            <a:avLst>
              <a:gd name="adj1" fmla="val 12500"/>
            </a:avLst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6db8bc33e4_1_29"/>
          <p:cNvSpPr/>
          <p:nvPr/>
        </p:nvSpPr>
        <p:spPr>
          <a:xfrm>
            <a:off x="7952575" y="2078225"/>
            <a:ext cx="466500" cy="502500"/>
          </a:xfrm>
          <a:prstGeom prst="frame">
            <a:avLst>
              <a:gd name="adj1" fmla="val 12500"/>
            </a:avLst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6db8bc33e4_1_29"/>
          <p:cNvSpPr txBox="1"/>
          <p:nvPr/>
        </p:nvSpPr>
        <p:spPr>
          <a:xfrm>
            <a:off x="3581150" y="1745325"/>
            <a:ext cx="307200" cy="241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?</a:t>
            </a:r>
            <a:endParaRPr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" name="Google Shape;120;g6db8bc33e4_1_29"/>
          <p:cNvSpPr txBox="1"/>
          <p:nvPr/>
        </p:nvSpPr>
        <p:spPr>
          <a:xfrm>
            <a:off x="3979000" y="2117600"/>
            <a:ext cx="307200" cy="241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?</a:t>
            </a:r>
            <a:endParaRPr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g6db8bc33e4_1_29"/>
          <p:cNvSpPr txBox="1"/>
          <p:nvPr/>
        </p:nvSpPr>
        <p:spPr>
          <a:xfrm>
            <a:off x="4286200" y="1614125"/>
            <a:ext cx="307200" cy="241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?</a:t>
            </a:r>
            <a:endParaRPr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g6db8bc33e4_1_29"/>
          <p:cNvSpPr txBox="1"/>
          <p:nvPr/>
        </p:nvSpPr>
        <p:spPr>
          <a:xfrm>
            <a:off x="4759563" y="1813950"/>
            <a:ext cx="307200" cy="241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?</a:t>
            </a:r>
            <a:endParaRPr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" name="Google Shape;123;g6db8bc33e4_1_29"/>
          <p:cNvSpPr txBox="1"/>
          <p:nvPr/>
        </p:nvSpPr>
        <p:spPr>
          <a:xfrm>
            <a:off x="5258563" y="1685050"/>
            <a:ext cx="307200" cy="241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?</a:t>
            </a:r>
            <a:endParaRPr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" name="Google Shape;124;g6db8bc33e4_1_29"/>
          <p:cNvSpPr txBox="1"/>
          <p:nvPr/>
        </p:nvSpPr>
        <p:spPr>
          <a:xfrm>
            <a:off x="5757575" y="1614125"/>
            <a:ext cx="307200" cy="241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?</a:t>
            </a:r>
            <a:endParaRPr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g6db8bc33e4_1_29"/>
          <p:cNvSpPr txBox="1"/>
          <p:nvPr/>
        </p:nvSpPr>
        <p:spPr>
          <a:xfrm>
            <a:off x="5757575" y="2976250"/>
            <a:ext cx="307200" cy="241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?</a:t>
            </a:r>
            <a:endParaRPr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" name="Google Shape;126;g6db8bc33e4_1_29"/>
          <p:cNvSpPr txBox="1"/>
          <p:nvPr/>
        </p:nvSpPr>
        <p:spPr>
          <a:xfrm>
            <a:off x="6415825" y="1685050"/>
            <a:ext cx="307200" cy="241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?</a:t>
            </a:r>
            <a:endParaRPr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" name="Google Shape;127;g6db8bc33e4_1_29"/>
          <p:cNvSpPr txBox="1"/>
          <p:nvPr/>
        </p:nvSpPr>
        <p:spPr>
          <a:xfrm>
            <a:off x="6931200" y="1745325"/>
            <a:ext cx="307200" cy="241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?</a:t>
            </a:r>
            <a:endParaRPr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" name="Google Shape;128;g6db8bc33e4_1_29"/>
          <p:cNvSpPr txBox="1"/>
          <p:nvPr/>
        </p:nvSpPr>
        <p:spPr>
          <a:xfrm>
            <a:off x="7432575" y="1745325"/>
            <a:ext cx="307200" cy="241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?</a:t>
            </a:r>
            <a:endParaRPr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g6db8bc33e4_1_29"/>
          <p:cNvSpPr txBox="1"/>
          <p:nvPr/>
        </p:nvSpPr>
        <p:spPr>
          <a:xfrm>
            <a:off x="7952575" y="1855925"/>
            <a:ext cx="307200" cy="241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?</a:t>
            </a:r>
            <a:endParaRPr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g6db8bc33e4_1_29"/>
          <p:cNvSpPr txBox="1"/>
          <p:nvPr/>
        </p:nvSpPr>
        <p:spPr>
          <a:xfrm>
            <a:off x="2892175" y="4663925"/>
            <a:ext cx="7354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등장인물을 검출할 수 있을까</a:t>
            </a:r>
            <a:r>
              <a:rPr lang="ko-KR" sz="96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?</a:t>
            </a:r>
            <a:endParaRPr sz="9600"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"/>
          <p:cNvSpPr txBox="1">
            <a:spLocks noGrp="1"/>
          </p:cNvSpPr>
          <p:nvPr>
            <p:ph type="title"/>
          </p:nvPr>
        </p:nvSpPr>
        <p:spPr>
          <a:xfrm>
            <a:off x="82535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이미지 크롤링</a:t>
            </a:r>
            <a:endParaRPr/>
          </a:p>
        </p:txBody>
      </p:sp>
      <p:pic>
        <p:nvPicPr>
          <p:cNvPr id="136" name="Google Shape;13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350" y="1543263"/>
            <a:ext cx="5791200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4"/>
          <p:cNvSpPr txBox="1"/>
          <p:nvPr/>
        </p:nvSpPr>
        <p:spPr>
          <a:xfrm>
            <a:off x="6744050" y="1738700"/>
            <a:ext cx="4596900" cy="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latin typeface="Malgun Gothic"/>
                <a:ea typeface="Malgun Gothic"/>
                <a:cs typeface="Malgun Gothic"/>
                <a:sym typeface="Malgun Gothic"/>
              </a:rPr>
              <a:t>google_image_download</a:t>
            </a:r>
            <a:r>
              <a:rPr lang="ko-KR" sz="2400">
                <a:latin typeface="Malgun Gothic"/>
                <a:ea typeface="Malgun Gothic"/>
                <a:cs typeface="Malgun Gothic"/>
                <a:sym typeface="Malgun Gothic"/>
              </a:rPr>
              <a:t>  이용하여 이미지 크롤링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8" name="Google Shape;138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350" y="2723602"/>
            <a:ext cx="5791200" cy="357329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4"/>
          <p:cNvSpPr/>
          <p:nvPr/>
        </p:nvSpPr>
        <p:spPr>
          <a:xfrm>
            <a:off x="1934100" y="4460125"/>
            <a:ext cx="1045800" cy="2370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0" name="Google Shape;140;p4"/>
          <p:cNvCxnSpPr>
            <a:stCxn id="139" idx="3"/>
          </p:cNvCxnSpPr>
          <p:nvPr/>
        </p:nvCxnSpPr>
        <p:spPr>
          <a:xfrm>
            <a:off x="2979900" y="4578625"/>
            <a:ext cx="21906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" name="Google Shape;141;p4"/>
          <p:cNvSpPr txBox="1"/>
          <p:nvPr/>
        </p:nvSpPr>
        <p:spPr>
          <a:xfrm>
            <a:off x="5167875" y="4357250"/>
            <a:ext cx="49584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100개 이상 이미지 다운받지 못하는 단점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p4"/>
          <p:cNvSpPr/>
          <p:nvPr/>
        </p:nvSpPr>
        <p:spPr>
          <a:xfrm>
            <a:off x="1790400" y="5931700"/>
            <a:ext cx="1189500" cy="306000"/>
          </a:xfrm>
          <a:prstGeom prst="frame">
            <a:avLst>
              <a:gd name="adj1" fmla="val 12500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3" name="Google Shape;143;p4"/>
          <p:cNvCxnSpPr/>
          <p:nvPr/>
        </p:nvCxnSpPr>
        <p:spPr>
          <a:xfrm>
            <a:off x="2979900" y="5931700"/>
            <a:ext cx="2190600" cy="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" name="Google Shape;144;p4"/>
          <p:cNvSpPr txBox="1"/>
          <p:nvPr/>
        </p:nvSpPr>
        <p:spPr>
          <a:xfrm>
            <a:off x="5167875" y="5689900"/>
            <a:ext cx="50976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키워드를 변경해가며 이미지 크롤링 진행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db8bc33e4_1_12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이미지 크롤링</a:t>
            </a:r>
            <a:endParaRPr/>
          </a:p>
        </p:txBody>
      </p:sp>
      <p:pic>
        <p:nvPicPr>
          <p:cNvPr id="150" name="Google Shape;150;g6db8bc33e4_1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250" y="1690825"/>
            <a:ext cx="6120375" cy="382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6db8bc33e4_1_12"/>
          <p:cNvSpPr/>
          <p:nvPr/>
        </p:nvSpPr>
        <p:spPr>
          <a:xfrm>
            <a:off x="2249850" y="1756400"/>
            <a:ext cx="680700" cy="2370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6db8bc33e4_1_12"/>
          <p:cNvSpPr/>
          <p:nvPr/>
        </p:nvSpPr>
        <p:spPr>
          <a:xfrm>
            <a:off x="1060250" y="2125875"/>
            <a:ext cx="2186100" cy="2370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" name="Google Shape;153;g6db8bc33e4_1_12"/>
          <p:cNvCxnSpPr>
            <a:stCxn id="152" idx="3"/>
          </p:cNvCxnSpPr>
          <p:nvPr/>
        </p:nvCxnSpPr>
        <p:spPr>
          <a:xfrm>
            <a:off x="3246350" y="2244375"/>
            <a:ext cx="1884900" cy="5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" name="Google Shape;154;g6db8bc33e4_1_12"/>
          <p:cNvSpPr txBox="1"/>
          <p:nvPr/>
        </p:nvSpPr>
        <p:spPr>
          <a:xfrm>
            <a:off x="5131250" y="1608075"/>
            <a:ext cx="6222600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latin typeface="Malgun Gothic"/>
                <a:ea typeface="Malgun Gothic"/>
                <a:cs typeface="Malgun Gothic"/>
                <a:sym typeface="Malgun Gothic"/>
              </a:rPr>
              <a:t>for 문</a:t>
            </a:r>
            <a:r>
              <a:rPr lang="ko-KR" sz="2400">
                <a:latin typeface="Malgun Gothic"/>
                <a:ea typeface="Malgun Gothic"/>
                <a:cs typeface="Malgun Gothic"/>
                <a:sym typeface="Malgun Gothic"/>
              </a:rPr>
              <a:t>을 이용하여 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latin typeface="Malgun Gothic"/>
                <a:ea typeface="Malgun Gothic"/>
                <a:cs typeface="Malgun Gothic"/>
                <a:sym typeface="Malgun Gothic"/>
              </a:rPr>
              <a:t>한 번에 다양한 키워드</a:t>
            </a:r>
            <a:r>
              <a:rPr lang="ko-KR" sz="2400">
                <a:latin typeface="Malgun Gothic"/>
                <a:ea typeface="Malgun Gothic"/>
                <a:cs typeface="Malgun Gothic"/>
                <a:sym typeface="Malgun Gothic"/>
              </a:rPr>
              <a:t>로 이미지 검색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5" name="Google Shape;155;g6db8bc33e4_1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7700" y="2963675"/>
            <a:ext cx="5412925" cy="300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"/>
          <p:cNvSpPr txBox="1">
            <a:spLocks noGrp="1"/>
          </p:cNvSpPr>
          <p:nvPr>
            <p:ph type="title"/>
          </p:nvPr>
        </p:nvSpPr>
        <p:spPr>
          <a:xfrm>
            <a:off x="838200" y="164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얼굴 사진 추출</a:t>
            </a:r>
            <a:endParaRPr/>
          </a:p>
        </p:txBody>
      </p:sp>
      <p:pic>
        <p:nvPicPr>
          <p:cNvPr id="161" name="Google Shape;16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2828925"/>
            <a:ext cx="5943175" cy="308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5"/>
          <p:cNvSpPr/>
          <p:nvPr/>
        </p:nvSpPr>
        <p:spPr>
          <a:xfrm>
            <a:off x="8552325" y="2910025"/>
            <a:ext cx="1337400" cy="6414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Import</a:t>
            </a:r>
            <a:endParaRPr sz="1800" b="1"/>
          </a:p>
        </p:txBody>
      </p:sp>
      <p:sp>
        <p:nvSpPr>
          <p:cNvPr id="163" name="Google Shape;163;p5"/>
          <p:cNvSpPr/>
          <p:nvPr/>
        </p:nvSpPr>
        <p:spPr>
          <a:xfrm>
            <a:off x="8377250" y="4013575"/>
            <a:ext cx="1698300" cy="641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검출기 생성</a:t>
            </a:r>
            <a:endParaRPr sz="1800" b="1"/>
          </a:p>
        </p:txBody>
      </p:sp>
      <p:sp>
        <p:nvSpPr>
          <p:cNvPr id="164" name="Google Shape;164;p5"/>
          <p:cNvSpPr/>
          <p:nvPr/>
        </p:nvSpPr>
        <p:spPr>
          <a:xfrm>
            <a:off x="8552400" y="5119475"/>
            <a:ext cx="1337400" cy="641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경로 설정</a:t>
            </a:r>
            <a:endParaRPr sz="1800" b="1"/>
          </a:p>
        </p:txBody>
      </p:sp>
      <p:cxnSp>
        <p:nvCxnSpPr>
          <p:cNvPr id="165" name="Google Shape;165;p5"/>
          <p:cNvCxnSpPr>
            <a:stCxn id="162" idx="2"/>
            <a:endCxn id="163" idx="0"/>
          </p:cNvCxnSpPr>
          <p:nvPr/>
        </p:nvCxnSpPr>
        <p:spPr>
          <a:xfrm>
            <a:off x="9221025" y="3551425"/>
            <a:ext cx="5400" cy="462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6" name="Google Shape;166;p5"/>
          <p:cNvCxnSpPr>
            <a:stCxn id="163" idx="2"/>
            <a:endCxn id="164" idx="0"/>
          </p:cNvCxnSpPr>
          <p:nvPr/>
        </p:nvCxnSpPr>
        <p:spPr>
          <a:xfrm flipH="1">
            <a:off x="9221000" y="4654975"/>
            <a:ext cx="5400" cy="46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7" name="Google Shape;167;p5"/>
          <p:cNvSpPr txBox="1"/>
          <p:nvPr/>
        </p:nvSpPr>
        <p:spPr>
          <a:xfrm>
            <a:off x="2863350" y="1814600"/>
            <a:ext cx="6465300" cy="462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Why?</a:t>
            </a:r>
            <a:r>
              <a:rPr lang="ko-KR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2400">
                <a:latin typeface="Malgun Gothic"/>
                <a:ea typeface="Malgun Gothic"/>
                <a:cs typeface="Malgun Gothic"/>
                <a:sym typeface="Malgun Gothic"/>
              </a:rPr>
              <a:t>정확도를 향상시키기 위해서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db8bc33e4_0_1"/>
          <p:cNvSpPr txBox="1">
            <a:spLocks noGrp="1"/>
          </p:cNvSpPr>
          <p:nvPr>
            <p:ph type="title"/>
          </p:nvPr>
        </p:nvSpPr>
        <p:spPr>
          <a:xfrm>
            <a:off x="863400" y="2310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얼굴 사진 추출</a:t>
            </a:r>
            <a:endParaRPr/>
          </a:p>
        </p:txBody>
      </p:sp>
      <p:pic>
        <p:nvPicPr>
          <p:cNvPr id="173" name="Google Shape;173;g6db8bc33e4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575" y="1690825"/>
            <a:ext cx="6468298" cy="486237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6db8bc33e4_0_1"/>
          <p:cNvSpPr/>
          <p:nvPr/>
        </p:nvSpPr>
        <p:spPr>
          <a:xfrm>
            <a:off x="4928475" y="1919425"/>
            <a:ext cx="1609800" cy="6414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이미지 읽기</a:t>
            </a:r>
            <a:endParaRPr b="1"/>
          </a:p>
        </p:txBody>
      </p:sp>
      <p:sp>
        <p:nvSpPr>
          <p:cNvPr id="175" name="Google Shape;175;g6db8bc33e4_0_1"/>
          <p:cNvSpPr/>
          <p:nvPr/>
        </p:nvSpPr>
        <p:spPr>
          <a:xfrm>
            <a:off x="4931662" y="2909850"/>
            <a:ext cx="1609800" cy="641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흑백 이미지 변환</a:t>
            </a:r>
            <a:endParaRPr b="1"/>
          </a:p>
        </p:txBody>
      </p:sp>
      <p:sp>
        <p:nvSpPr>
          <p:cNvPr id="176" name="Google Shape;176;g6db8bc33e4_0_1"/>
          <p:cNvSpPr/>
          <p:nvPr/>
        </p:nvSpPr>
        <p:spPr>
          <a:xfrm>
            <a:off x="4928400" y="3900275"/>
            <a:ext cx="1609800" cy="641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얼굴 인식하기</a:t>
            </a:r>
            <a:endParaRPr b="1"/>
          </a:p>
        </p:txBody>
      </p:sp>
      <p:sp>
        <p:nvSpPr>
          <p:cNvPr id="177" name="Google Shape;177;g6db8bc33e4_0_1"/>
          <p:cNvSpPr/>
          <p:nvPr/>
        </p:nvSpPr>
        <p:spPr>
          <a:xfrm>
            <a:off x="4928400" y="4838350"/>
            <a:ext cx="1609800" cy="641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ROI 저장하기</a:t>
            </a:r>
            <a:endParaRPr b="1"/>
          </a:p>
        </p:txBody>
      </p:sp>
      <p:pic>
        <p:nvPicPr>
          <p:cNvPr id="178" name="Google Shape;178;g6db8bc33e4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10425" y="2922413"/>
            <a:ext cx="1771650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6db8bc33e4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1475" y="2560825"/>
            <a:ext cx="2491374" cy="24913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g6db8bc33e4_0_1"/>
          <p:cNvCxnSpPr>
            <a:stCxn id="174" idx="2"/>
            <a:endCxn id="175" idx="0"/>
          </p:cNvCxnSpPr>
          <p:nvPr/>
        </p:nvCxnSpPr>
        <p:spPr>
          <a:xfrm>
            <a:off x="5733375" y="2560825"/>
            <a:ext cx="3300" cy="348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1" name="Google Shape;181;g6db8bc33e4_0_1"/>
          <p:cNvCxnSpPr>
            <a:stCxn id="175" idx="2"/>
            <a:endCxn id="176" idx="0"/>
          </p:cNvCxnSpPr>
          <p:nvPr/>
        </p:nvCxnSpPr>
        <p:spPr>
          <a:xfrm flipH="1">
            <a:off x="5733262" y="3551250"/>
            <a:ext cx="3300" cy="348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2" name="Google Shape;182;g6db8bc33e4_0_1"/>
          <p:cNvCxnSpPr>
            <a:stCxn id="176" idx="2"/>
            <a:endCxn id="177" idx="0"/>
          </p:cNvCxnSpPr>
          <p:nvPr/>
        </p:nvCxnSpPr>
        <p:spPr>
          <a:xfrm>
            <a:off x="5733300" y="4541675"/>
            <a:ext cx="0" cy="296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3" name="Google Shape;183;g6db8bc33e4_0_1"/>
          <p:cNvCxnSpPr>
            <a:stCxn id="179" idx="3"/>
            <a:endCxn id="178" idx="1"/>
          </p:cNvCxnSpPr>
          <p:nvPr/>
        </p:nvCxnSpPr>
        <p:spPr>
          <a:xfrm>
            <a:off x="9392849" y="3806512"/>
            <a:ext cx="817500" cy="1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4" name="Google Shape;184;g6db8bc33e4_0_1"/>
          <p:cNvSpPr txBox="1"/>
          <p:nvPr/>
        </p:nvSpPr>
        <p:spPr>
          <a:xfrm>
            <a:off x="7744675" y="5176900"/>
            <a:ext cx="8175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Original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" name="Google Shape;185;g6db8bc33e4_0_1"/>
          <p:cNvSpPr txBox="1"/>
          <p:nvPr/>
        </p:nvSpPr>
        <p:spPr>
          <a:xfrm>
            <a:off x="6813975" y="2368900"/>
            <a:ext cx="5287500" cy="33111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" name="Google Shape;186;g6db8bc33e4_0_1"/>
          <p:cNvSpPr txBox="1"/>
          <p:nvPr/>
        </p:nvSpPr>
        <p:spPr>
          <a:xfrm>
            <a:off x="10640275" y="4795900"/>
            <a:ext cx="10185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Processed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CNN이란?</a:t>
            </a:r>
            <a:endParaRPr/>
          </a:p>
        </p:txBody>
      </p:sp>
      <p:sp>
        <p:nvSpPr>
          <p:cNvPr id="192" name="Google Shape;192;p6"/>
          <p:cNvSpPr txBox="1">
            <a:spLocks noGrp="1"/>
          </p:cNvSpPr>
          <p:nvPr>
            <p:ph type="body" idx="1"/>
          </p:nvPr>
        </p:nvSpPr>
        <p:spPr>
          <a:xfrm>
            <a:off x="380200" y="1857475"/>
            <a:ext cx="7021200" cy="4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완전연결 계층(FCL)의 문제점은 </a:t>
            </a:r>
            <a:r>
              <a:rPr lang="ko-KR" sz="2400" b="1" i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데이터의 형상 무시</a:t>
            </a:r>
            <a:r>
              <a:rPr lang="ko-KR" sz="2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ko-K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완전연결 계층에 입력할 때는 3차원 데이터를 평평한 1차원 데이터로 평탄화해줘야 한다.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합성곱 계층(CNN)은 형상을 </a:t>
            </a:r>
            <a:r>
              <a:rPr lang="ko-KR" sz="2400" b="1" i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유지</a:t>
            </a:r>
            <a:endParaRPr sz="2400" b="1" i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ko-K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이미지도 3차원 데이터로 입력받고 다음 계층에 3차원 데이터로 전달한다. CNN 에서는 이미지처럼 형상을 가진 데이터를 제대로 이해할 수가 있는 것이다.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1400" y="1958875"/>
            <a:ext cx="4473800" cy="379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916</Words>
  <Application>Microsoft Office PowerPoint</Application>
  <PresentationFormat>와이드스크린</PresentationFormat>
  <Paragraphs>195</Paragraphs>
  <Slides>32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5" baseType="lpstr">
      <vt:lpstr>Malgun Gothic</vt:lpstr>
      <vt:lpstr>Arial</vt:lpstr>
      <vt:lpstr>Office 테마</vt:lpstr>
      <vt:lpstr>영화 속에서 인물 식별 </vt:lpstr>
      <vt:lpstr>목차</vt:lpstr>
      <vt:lpstr>소개</vt:lpstr>
      <vt:lpstr>PowerPoint 프레젠테이션</vt:lpstr>
      <vt:lpstr>이미지 크롤링</vt:lpstr>
      <vt:lpstr>이미지 크롤링</vt:lpstr>
      <vt:lpstr>얼굴 사진 추출</vt:lpstr>
      <vt:lpstr>얼굴 사진 추출</vt:lpstr>
      <vt:lpstr>CNN이란?</vt:lpstr>
      <vt:lpstr>사용한 CNN 모델</vt:lpstr>
      <vt:lpstr>이미지 전처리 과정</vt:lpstr>
      <vt:lpstr>Data Augmentation</vt:lpstr>
      <vt:lpstr>Data Augmentation 사용방법</vt:lpstr>
      <vt:lpstr>영상과 이미지 비교</vt:lpstr>
      <vt:lpstr>영상과 이미지 비교(Data Augmentation)</vt:lpstr>
      <vt:lpstr>모델의 정확도 </vt:lpstr>
      <vt:lpstr>결과</vt:lpstr>
      <vt:lpstr>결과</vt:lpstr>
      <vt:lpstr>결과</vt:lpstr>
      <vt:lpstr>결과</vt:lpstr>
      <vt:lpstr>결과</vt:lpstr>
      <vt:lpstr>얼굴 인식 라이브러리 설명</vt:lpstr>
      <vt:lpstr>모델 설명</vt:lpstr>
      <vt:lpstr>얼굴을 찾는 함수</vt:lpstr>
      <vt:lpstr>얼굴을 인코딩하는 함수</vt:lpstr>
      <vt:lpstr>얼굴을 인코딩한 모델 생성과  테스트 이미지 인코딩</vt:lpstr>
      <vt:lpstr>테스트 이미지 계산방법</vt:lpstr>
      <vt:lpstr>거리 척도 학습 (Distance Metric Learning)</vt:lpstr>
      <vt:lpstr>Dlib을 사용한 얼굴 검출 결과</vt:lpstr>
      <vt:lpstr>테스트 이미지를 영상에 적용</vt:lpstr>
      <vt:lpstr>영상에 적용한 결과 </vt:lpstr>
      <vt:lpstr>결론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영화 속에서 인물 식별 </dc:title>
  <dc:creator>student</dc:creator>
  <cp:lastModifiedBy>student</cp:lastModifiedBy>
  <cp:revision>1</cp:revision>
  <dcterms:created xsi:type="dcterms:W3CDTF">2020-01-16T23:57:35Z</dcterms:created>
  <dcterms:modified xsi:type="dcterms:W3CDTF">2020-01-17T07:46:57Z</dcterms:modified>
</cp:coreProperties>
</file>